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mp4" ContentType="video/unknown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5" r:id="rId2"/>
    <p:sldId id="294" r:id="rId3"/>
    <p:sldId id="292" r:id="rId4"/>
    <p:sldId id="288" r:id="rId5"/>
    <p:sldId id="283" r:id="rId6"/>
    <p:sldId id="258" r:id="rId7"/>
    <p:sldId id="260" r:id="rId8"/>
    <p:sldId id="282" r:id="rId9"/>
    <p:sldId id="257" r:id="rId10"/>
    <p:sldId id="285" r:id="rId11"/>
    <p:sldId id="303" r:id="rId12"/>
    <p:sldId id="271" r:id="rId13"/>
    <p:sldId id="290" r:id="rId14"/>
    <p:sldId id="291" r:id="rId15"/>
    <p:sldId id="277" r:id="rId16"/>
    <p:sldId id="261" r:id="rId17"/>
    <p:sldId id="272" r:id="rId18"/>
    <p:sldId id="276" r:id="rId19"/>
    <p:sldId id="273" r:id="rId20"/>
    <p:sldId id="274" r:id="rId21"/>
    <p:sldId id="286" r:id="rId22"/>
    <p:sldId id="266" r:id="rId23"/>
    <p:sldId id="293" r:id="rId24"/>
    <p:sldId id="263" r:id="rId25"/>
    <p:sldId id="284" r:id="rId26"/>
    <p:sldId id="262" r:id="rId27"/>
    <p:sldId id="287" r:id="rId28"/>
    <p:sldId id="275" r:id="rId29"/>
    <p:sldId id="289" r:id="rId30"/>
    <p:sldId id="296" r:id="rId31"/>
    <p:sldId id="299" r:id="rId32"/>
    <p:sldId id="300" r:id="rId33"/>
    <p:sldId id="301" r:id="rId34"/>
    <p:sldId id="302" r:id="rId35"/>
    <p:sldId id="267" r:id="rId36"/>
    <p:sldId id="270" r:id="rId37"/>
    <p:sldId id="269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216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36.0</c:v>
                </c:pt>
                <c:pt idx="1">
                  <c:v>11.0</c:v>
                </c:pt>
                <c:pt idx="2">
                  <c:v>43.0</c:v>
                </c:pt>
                <c:pt idx="3">
                  <c:v>18.0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16.0</c:v>
                </c:pt>
                <c:pt idx="3">
                  <c:v>9.0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43.0</c:v>
                </c:pt>
                <c:pt idx="1">
                  <c:v>25.0</c:v>
                </c:pt>
                <c:pt idx="2">
                  <c:v>21.0</c:v>
                </c:pt>
                <c:pt idx="3">
                  <c:v>20.0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14.0</c:v>
                </c:pt>
                <c:pt idx="1">
                  <c:v>9.0</c:v>
                </c:pt>
                <c:pt idx="2">
                  <c:v>21.0</c:v>
                </c:pt>
                <c:pt idx="3">
                  <c:v>36.0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3.0</c:v>
                </c:pt>
                <c:pt idx="1">
                  <c:v>7.0</c:v>
                </c:pt>
                <c:pt idx="2">
                  <c:v>7.0</c:v>
                </c:pt>
                <c:pt idx="3">
                  <c:v>10.0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>
                  <c:v>7.0</c:v>
                </c:pt>
                <c:pt idx="1">
                  <c:v>7.0</c:v>
                </c:pt>
                <c:pt idx="2">
                  <c:v>8.0</c:v>
                </c:pt>
                <c:pt idx="3">
                  <c:v>0.0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10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21.0</c:v>
                </c:pt>
                <c:pt idx="1">
                  <c:v>38.0</c:v>
                </c:pt>
                <c:pt idx="2">
                  <c:v>21.0</c:v>
                </c:pt>
                <c:pt idx="3">
                  <c:v>13.0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8471912"/>
        <c:axId val="-2097370712"/>
      </c:barChart>
      <c:catAx>
        <c:axId val="-2078471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7370712"/>
        <c:crosses val="autoZero"/>
        <c:auto val="1"/>
        <c:lblAlgn val="ctr"/>
        <c:lblOffset val="100"/>
        <c:noMultiLvlLbl val="0"/>
      </c:catAx>
      <c:valAx>
        <c:axId val="-2097370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78471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43.0</c:v>
                </c:pt>
                <c:pt idx="1">
                  <c:v>33.0</c:v>
                </c:pt>
                <c:pt idx="2">
                  <c:v>43.0</c:v>
                </c:pt>
                <c:pt idx="3">
                  <c:v>27.0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44.0</c:v>
                </c:pt>
                <c:pt idx="1">
                  <c:v>24.0</c:v>
                </c:pt>
                <c:pt idx="2">
                  <c:v>32.0</c:v>
                </c:pt>
                <c:pt idx="3">
                  <c:v>26.0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50.0</c:v>
                </c:pt>
                <c:pt idx="1">
                  <c:v>8.0</c:v>
                </c:pt>
                <c:pt idx="2">
                  <c:v>47.0</c:v>
                </c:pt>
                <c:pt idx="3">
                  <c:v>25.0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54.0</c:v>
                </c:pt>
                <c:pt idx="1">
                  <c:v>0.0</c:v>
                </c:pt>
                <c:pt idx="2">
                  <c:v>14.0</c:v>
                </c:pt>
                <c:pt idx="3">
                  <c:v>36.0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6.0</c:v>
                </c:pt>
                <c:pt idx="1">
                  <c:v>3.0</c:v>
                </c:pt>
                <c:pt idx="2">
                  <c:v>7.0</c:v>
                </c:pt>
                <c:pt idx="3">
                  <c:v>10.0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>
                  <c:v>3.0</c:v>
                </c:pt>
                <c:pt idx="1">
                  <c:v>4.0</c:v>
                </c:pt>
                <c:pt idx="2">
                  <c:v>4.0</c:v>
                </c:pt>
                <c:pt idx="3">
                  <c:v>0.0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11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33.0</c:v>
                </c:pt>
                <c:pt idx="1">
                  <c:v>61.0</c:v>
                </c:pt>
                <c:pt idx="2">
                  <c:v>40.0</c:v>
                </c:pt>
                <c:pt idx="3">
                  <c:v>57.0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3345368"/>
        <c:axId val="-2079288920"/>
      </c:barChart>
      <c:catAx>
        <c:axId val="-2083345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9288920"/>
        <c:crosses val="autoZero"/>
        <c:auto val="1"/>
        <c:lblAlgn val="ctr"/>
        <c:lblOffset val="100"/>
        <c:noMultiLvlLbl val="0"/>
      </c:catAx>
      <c:valAx>
        <c:axId val="-2079288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3453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3rd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39.0</c:v>
                </c:pt>
                <c:pt idx="1">
                  <c:v>39.0</c:v>
                </c:pt>
                <c:pt idx="2">
                  <c:v>26.0</c:v>
                </c:pt>
                <c:pt idx="3">
                  <c:v>55.0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45.0</c:v>
                </c:pt>
                <c:pt idx="1">
                  <c:v>47.0</c:v>
                </c:pt>
                <c:pt idx="2">
                  <c:v>53.0</c:v>
                </c:pt>
                <c:pt idx="3">
                  <c:v>43.0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29.0</c:v>
                </c:pt>
                <c:pt idx="1">
                  <c:v>66.0</c:v>
                </c:pt>
                <c:pt idx="2">
                  <c:v>21.0</c:v>
                </c:pt>
                <c:pt idx="3">
                  <c:v>50.0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18.0</c:v>
                </c:pt>
                <c:pt idx="1">
                  <c:v>55.0</c:v>
                </c:pt>
                <c:pt idx="2">
                  <c:v>50.0</c:v>
                </c:pt>
                <c:pt idx="3">
                  <c:v>50.0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7th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75.0</c:v>
                </c:pt>
                <c:pt idx="1">
                  <c:v>76.0</c:v>
                </c:pt>
                <c:pt idx="2">
                  <c:v>64.0</c:v>
                </c:pt>
                <c:pt idx="3">
                  <c:v>80.0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8th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>
                  <c:v>43.0</c:v>
                </c:pt>
                <c:pt idx="1">
                  <c:v>63.0</c:v>
                </c:pt>
                <c:pt idx="2">
                  <c:v>72.0</c:v>
                </c:pt>
                <c:pt idx="3">
                  <c:v>83.0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10th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15.0</c:v>
                </c:pt>
                <c:pt idx="1">
                  <c:v>15.0</c:v>
                </c:pt>
                <c:pt idx="2">
                  <c:v>14.0</c:v>
                </c:pt>
                <c:pt idx="3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7198936"/>
        <c:axId val="-2084196712"/>
      </c:barChart>
      <c:catAx>
        <c:axId val="-2077198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84196712"/>
        <c:crosses val="autoZero"/>
        <c:auto val="1"/>
        <c:lblAlgn val="ctr"/>
        <c:lblOffset val="100"/>
        <c:noMultiLvlLbl val="0"/>
      </c:catAx>
      <c:valAx>
        <c:axId val="-2084196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77198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3rd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22.0</c:v>
                </c:pt>
                <c:pt idx="1">
                  <c:v>39.0</c:v>
                </c:pt>
                <c:pt idx="2">
                  <c:v>33.0</c:v>
                </c:pt>
                <c:pt idx="3">
                  <c:v>37.0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17.0</c:v>
                </c:pt>
                <c:pt idx="1">
                  <c:v>47.0</c:v>
                </c:pt>
                <c:pt idx="2">
                  <c:v>53.0</c:v>
                </c:pt>
                <c:pt idx="3">
                  <c:v>43.0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21.0</c:v>
                </c:pt>
                <c:pt idx="1">
                  <c:v>58.0</c:v>
                </c:pt>
                <c:pt idx="2">
                  <c:v>16.0</c:v>
                </c:pt>
                <c:pt idx="3">
                  <c:v>25.0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18.0</c:v>
                </c:pt>
                <c:pt idx="1">
                  <c:v>73.0</c:v>
                </c:pt>
                <c:pt idx="2">
                  <c:v>57.0</c:v>
                </c:pt>
                <c:pt idx="3">
                  <c:v>36.0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7th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71.0</c:v>
                </c:pt>
                <c:pt idx="1">
                  <c:v>68.0</c:v>
                </c:pt>
                <c:pt idx="2">
                  <c:v>79.0</c:v>
                </c:pt>
                <c:pt idx="3">
                  <c:v>90.0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8th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>
                  <c:v>73.0</c:v>
                </c:pt>
                <c:pt idx="1">
                  <c:v>74.0</c:v>
                </c:pt>
                <c:pt idx="2">
                  <c:v>84.0</c:v>
                </c:pt>
                <c:pt idx="3">
                  <c:v>100.0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11th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19.0</c:v>
                </c:pt>
                <c:pt idx="1">
                  <c:v>11.0</c:v>
                </c:pt>
                <c:pt idx="2">
                  <c:v>20.0</c:v>
                </c:pt>
                <c:pt idx="3">
                  <c:v>14.0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6698280"/>
        <c:axId val="-2076892424"/>
      </c:barChart>
      <c:catAx>
        <c:axId val="-2076698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6892424"/>
        <c:crosses val="autoZero"/>
        <c:auto val="1"/>
        <c:lblAlgn val="ctr"/>
        <c:lblOffset val="100"/>
        <c:noMultiLvlLbl val="0"/>
      </c:catAx>
      <c:valAx>
        <c:axId val="-2076892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76698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20.2</c:v>
                </c:pt>
                <c:pt idx="1">
                  <c:v>16.8</c:v>
                </c:pt>
                <c:pt idx="2">
                  <c:v>14.9</c:v>
                </c:pt>
                <c:pt idx="3">
                  <c:v>19.6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18.4</c:v>
                </c:pt>
                <c:pt idx="1">
                  <c:v>23.9</c:v>
                </c:pt>
                <c:pt idx="2">
                  <c:v>19.0</c:v>
                </c:pt>
                <c:pt idx="3">
                  <c:v>10.4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34.2</c:v>
                </c:pt>
                <c:pt idx="1">
                  <c:v>18.1</c:v>
                </c:pt>
                <c:pt idx="2">
                  <c:v>21.1</c:v>
                </c:pt>
                <c:pt idx="3">
                  <c:v>16.0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27.4</c:v>
                </c:pt>
                <c:pt idx="1">
                  <c:v>22.2</c:v>
                </c:pt>
                <c:pt idx="2">
                  <c:v>18.3</c:v>
                </c:pt>
                <c:pt idx="3">
                  <c:v>18.6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34.0</c:v>
                </c:pt>
                <c:pt idx="1">
                  <c:v>18.1</c:v>
                </c:pt>
                <c:pt idx="2">
                  <c:v>15.9</c:v>
                </c:pt>
                <c:pt idx="3">
                  <c:v>15.5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>
                  <c:v>30.6</c:v>
                </c:pt>
                <c:pt idx="1">
                  <c:v>27.4</c:v>
                </c:pt>
                <c:pt idx="2">
                  <c:v>13.8</c:v>
                </c:pt>
                <c:pt idx="3">
                  <c:v>22.4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High School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42.2</c:v>
                </c:pt>
                <c:pt idx="1">
                  <c:v>35.1</c:v>
                </c:pt>
                <c:pt idx="2">
                  <c:v>33.8</c:v>
                </c:pt>
                <c:pt idx="3">
                  <c:v>42.9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0120664"/>
        <c:axId val="-2040117784"/>
      </c:barChart>
      <c:catAx>
        <c:axId val="-2040120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40117784"/>
        <c:crosses val="autoZero"/>
        <c:auto val="1"/>
        <c:lblAlgn val="ctr"/>
        <c:lblOffset val="100"/>
        <c:noMultiLvlLbl val="0"/>
      </c:catAx>
      <c:valAx>
        <c:axId val="-2040117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0120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18.9</c:v>
                </c:pt>
                <c:pt idx="1">
                  <c:v>12.6</c:v>
                </c:pt>
                <c:pt idx="2">
                  <c:v>5.8</c:v>
                </c:pt>
                <c:pt idx="3">
                  <c:v>9.6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22.2</c:v>
                </c:pt>
                <c:pt idx="1">
                  <c:v>21.0</c:v>
                </c:pt>
                <c:pt idx="2">
                  <c:v>21.7</c:v>
                </c:pt>
                <c:pt idx="3">
                  <c:v>13.7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21.9</c:v>
                </c:pt>
                <c:pt idx="1">
                  <c:v>19.0</c:v>
                </c:pt>
                <c:pt idx="2">
                  <c:v>20.7</c:v>
                </c:pt>
                <c:pt idx="3">
                  <c:v>13.4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16.5</c:v>
                </c:pt>
                <c:pt idx="1">
                  <c:v>12.4</c:v>
                </c:pt>
                <c:pt idx="2">
                  <c:v>13.9</c:v>
                </c:pt>
                <c:pt idx="3">
                  <c:v>11.3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15.3</c:v>
                </c:pt>
                <c:pt idx="1">
                  <c:v>10.8</c:v>
                </c:pt>
                <c:pt idx="2">
                  <c:v>10.5</c:v>
                </c:pt>
                <c:pt idx="3">
                  <c:v>8.9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>
                  <c:v>13.5</c:v>
                </c:pt>
                <c:pt idx="1">
                  <c:v>11.6</c:v>
                </c:pt>
                <c:pt idx="2">
                  <c:v>6.9</c:v>
                </c:pt>
                <c:pt idx="3">
                  <c:v>3.4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High School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26.9</c:v>
                </c:pt>
                <c:pt idx="1">
                  <c:v>20.4</c:v>
                </c:pt>
                <c:pt idx="2">
                  <c:v>22.4</c:v>
                </c:pt>
                <c:pt idx="3">
                  <c:v>22.0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3129480"/>
        <c:axId val="-2078367208"/>
      </c:barChart>
      <c:catAx>
        <c:axId val="-2003129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8367208"/>
        <c:crosses val="autoZero"/>
        <c:auto val="1"/>
        <c:lblAlgn val="ctr"/>
        <c:lblOffset val="100"/>
        <c:noMultiLvlLbl val="0"/>
      </c:catAx>
      <c:valAx>
        <c:axId val="-2078367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031294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F9A4B-9CD8-CD41-AAA7-757F0593D0A8}" type="doc">
      <dgm:prSet loTypeId="urn:microsoft.com/office/officeart/2005/8/layout/matrix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B12FE-B402-714C-AF22-82477794F7A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/>
            <a:t>Efficacy </a:t>
          </a:r>
          <a:r>
            <a:rPr lang="en-US" sz="1600" b="1" dirty="0" smtClean="0"/>
            <a:t>&amp;</a:t>
          </a:r>
          <a:r>
            <a:rPr lang="en-US" sz="2000" b="1" dirty="0" smtClean="0"/>
            <a:t>  </a:t>
          </a:r>
          <a:r>
            <a:rPr lang="en-US" sz="2000" b="1" dirty="0"/>
            <a:t>High Expectations</a:t>
          </a:r>
        </a:p>
      </dgm:t>
    </dgm:pt>
    <dgm:pt modelId="{0322EDBD-1F7A-014E-B2E4-37F85148A1EE}" type="parTrans" cxnId="{B991AD8E-55E7-3244-B40A-05DD8E0EDE7A}">
      <dgm:prSet/>
      <dgm:spPr/>
      <dgm:t>
        <a:bodyPr/>
        <a:lstStyle/>
        <a:p>
          <a:endParaRPr lang="en-US"/>
        </a:p>
      </dgm:t>
    </dgm:pt>
    <dgm:pt modelId="{DA1AD6F0-6354-0940-B92D-E7F27EE78B33}" type="sibTrans" cxnId="{B991AD8E-55E7-3244-B40A-05DD8E0EDE7A}">
      <dgm:prSet/>
      <dgm:spPr/>
      <dgm:t>
        <a:bodyPr/>
        <a:lstStyle/>
        <a:p>
          <a:endParaRPr lang="en-US"/>
        </a:p>
      </dgm:t>
    </dgm:pt>
    <dgm:pt modelId="{0636C231-8EA9-BB4C-9799-8B35B128A944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2000" b="1" dirty="0"/>
            <a:t>Student Ownership &amp; Independence</a:t>
          </a:r>
        </a:p>
      </dgm:t>
    </dgm:pt>
    <dgm:pt modelId="{FDA7D0BA-0C19-7346-A056-9C2678494887}" type="parTrans" cxnId="{CDD235DA-8502-C141-BF81-01CCAFD1DFEE}">
      <dgm:prSet/>
      <dgm:spPr/>
      <dgm:t>
        <a:bodyPr/>
        <a:lstStyle/>
        <a:p>
          <a:endParaRPr lang="en-US"/>
        </a:p>
      </dgm:t>
    </dgm:pt>
    <dgm:pt modelId="{47D891FF-534F-0943-8ABA-F8CBAB1D2D86}" type="sibTrans" cxnId="{CDD235DA-8502-C141-BF81-01CCAFD1DFEE}">
      <dgm:prSet/>
      <dgm:spPr/>
      <dgm:t>
        <a:bodyPr/>
        <a:lstStyle/>
        <a:p>
          <a:endParaRPr lang="en-US"/>
        </a:p>
      </dgm:t>
    </dgm:pt>
    <dgm:pt modelId="{7A792054-3848-7745-9472-62615932114A}">
      <dgm:prSet phldrT="[Text]" custT="1"/>
      <dgm:spPr>
        <a:solidFill>
          <a:srgbClr val="0000FF">
            <a:alpha val="46000"/>
          </a:srgbClr>
        </a:solidFill>
      </dgm:spPr>
      <dgm:t>
        <a:bodyPr/>
        <a:lstStyle/>
        <a:p>
          <a:r>
            <a:rPr lang="en-US" sz="2000" b="1" dirty="0"/>
            <a:t>Collaborative Professional Learning</a:t>
          </a:r>
        </a:p>
      </dgm:t>
    </dgm:pt>
    <dgm:pt modelId="{34EB8DC8-6C12-464C-8288-8441C0B0328D}" type="parTrans" cxnId="{CF32CABC-2ABE-D24C-9D85-2008D87DE966}">
      <dgm:prSet/>
      <dgm:spPr/>
      <dgm:t>
        <a:bodyPr/>
        <a:lstStyle/>
        <a:p>
          <a:endParaRPr lang="en-US"/>
        </a:p>
      </dgm:t>
    </dgm:pt>
    <dgm:pt modelId="{9BAD75B6-6B66-024D-8FE7-A86F35DA35FF}" type="sibTrans" cxnId="{CF32CABC-2ABE-D24C-9D85-2008D87DE966}">
      <dgm:prSet/>
      <dgm:spPr/>
      <dgm:t>
        <a:bodyPr/>
        <a:lstStyle/>
        <a:p>
          <a:endParaRPr lang="en-US"/>
        </a:p>
      </dgm:t>
    </dgm:pt>
    <dgm:pt modelId="{8DC7790B-1EED-934C-BBCC-785356BC4269}">
      <dgm:prSet phldrT="[Text]" custT="1"/>
      <dgm:spPr>
        <a:solidFill>
          <a:srgbClr val="FFD34E">
            <a:alpha val="50000"/>
          </a:srgb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Using Results to Drive Improvement</a:t>
          </a:r>
        </a:p>
      </dgm:t>
    </dgm:pt>
    <dgm:pt modelId="{0D7CE481-4AD7-F042-B5F2-115DCFD40C96}" type="parTrans" cxnId="{497E48C9-D5EB-5749-8030-4D88A8832E49}">
      <dgm:prSet/>
      <dgm:spPr/>
      <dgm:t>
        <a:bodyPr/>
        <a:lstStyle/>
        <a:p>
          <a:endParaRPr lang="en-US"/>
        </a:p>
      </dgm:t>
    </dgm:pt>
    <dgm:pt modelId="{B9CD4F1F-FB2C-9041-99CA-00648AE89B76}" type="sibTrans" cxnId="{497E48C9-D5EB-5749-8030-4D88A8832E49}">
      <dgm:prSet/>
      <dgm:spPr/>
      <dgm:t>
        <a:bodyPr/>
        <a:lstStyle/>
        <a:p>
          <a:endParaRPr lang="en-US"/>
        </a:p>
      </dgm:t>
    </dgm:pt>
    <dgm:pt modelId="{0D520B8C-6947-4544-94D8-2AA6053E820A}">
      <dgm:prSet/>
      <dgm:spPr/>
      <dgm:t>
        <a:bodyPr/>
        <a:lstStyle/>
        <a:p>
          <a:endParaRPr lang="en-US"/>
        </a:p>
      </dgm:t>
    </dgm:pt>
    <dgm:pt modelId="{A123E4D5-C90D-9542-9A80-86B6D1565613}" type="parTrans" cxnId="{36AC46F1-B1EB-4244-8ECE-6816B7BADA87}">
      <dgm:prSet/>
      <dgm:spPr/>
      <dgm:t>
        <a:bodyPr/>
        <a:lstStyle/>
        <a:p>
          <a:endParaRPr lang="en-US"/>
        </a:p>
      </dgm:t>
    </dgm:pt>
    <dgm:pt modelId="{2B109959-88EA-394B-B281-AB1911FAB662}" type="sibTrans" cxnId="{36AC46F1-B1EB-4244-8ECE-6816B7BADA87}">
      <dgm:prSet/>
      <dgm:spPr/>
      <dgm:t>
        <a:bodyPr/>
        <a:lstStyle/>
        <a:p>
          <a:endParaRPr lang="en-US"/>
        </a:p>
      </dgm:t>
    </dgm:pt>
    <dgm:pt modelId="{5C49A586-3B75-1E4B-8233-C9804034F655}">
      <dgm:prSet phldrT="[Text]" custT="1"/>
      <dgm:spPr>
        <a:solidFill>
          <a:srgbClr val="008000">
            <a:alpha val="49000"/>
          </a:srgbClr>
        </a:solidFill>
      </dgm:spPr>
      <dgm:t>
        <a:bodyPr/>
        <a:lstStyle/>
        <a:p>
          <a:r>
            <a:rPr lang="en-US" sz="2000" b="1" dirty="0"/>
            <a:t>Relevant &amp; Challenging Instruction</a:t>
          </a:r>
        </a:p>
      </dgm:t>
    </dgm:pt>
    <dgm:pt modelId="{079D879E-B613-2F41-8849-952A69881CC2}" type="sibTrans" cxnId="{7341F4FB-81C5-DF43-ADC1-21DF23D7C33D}">
      <dgm:prSet/>
      <dgm:spPr/>
      <dgm:t>
        <a:bodyPr/>
        <a:lstStyle/>
        <a:p>
          <a:endParaRPr lang="en-US"/>
        </a:p>
      </dgm:t>
    </dgm:pt>
    <dgm:pt modelId="{92CF6C50-BEF0-DD49-B7A5-8AC237B0C73B}" type="parTrans" cxnId="{7341F4FB-81C5-DF43-ADC1-21DF23D7C33D}">
      <dgm:prSet/>
      <dgm:spPr/>
      <dgm:t>
        <a:bodyPr/>
        <a:lstStyle/>
        <a:p>
          <a:endParaRPr lang="en-US"/>
        </a:p>
      </dgm:t>
    </dgm:pt>
    <dgm:pt modelId="{A617B119-CAC4-7A4A-9387-1360200F44DE}" type="pres">
      <dgm:prSet presAssocID="{6CEF9A4B-9CD8-CD41-AAA7-757F0593D0A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834E57-76A8-0949-8615-89EF45C33BB8}" type="pres">
      <dgm:prSet presAssocID="{6CEF9A4B-9CD8-CD41-AAA7-757F0593D0A8}" presName="matrix" presStyleCnt="0"/>
      <dgm:spPr/>
    </dgm:pt>
    <dgm:pt modelId="{B9216F81-C8A6-0F4A-97B0-C704047D70BB}" type="pres">
      <dgm:prSet presAssocID="{6CEF9A4B-9CD8-CD41-AAA7-757F0593D0A8}" presName="tile1" presStyleLbl="node1" presStyleIdx="0" presStyleCnt="4"/>
      <dgm:spPr/>
      <dgm:t>
        <a:bodyPr/>
        <a:lstStyle/>
        <a:p>
          <a:endParaRPr lang="en-US"/>
        </a:p>
      </dgm:t>
    </dgm:pt>
    <dgm:pt modelId="{FE65FF37-0058-F441-909E-88F4DAF594E2}" type="pres">
      <dgm:prSet presAssocID="{6CEF9A4B-9CD8-CD41-AAA7-757F0593D0A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98906-5281-5B4E-A95A-4E91C14C0A1D}" type="pres">
      <dgm:prSet presAssocID="{6CEF9A4B-9CD8-CD41-AAA7-757F0593D0A8}" presName="tile2" presStyleLbl="node1" presStyleIdx="1" presStyleCnt="4"/>
      <dgm:spPr/>
      <dgm:t>
        <a:bodyPr/>
        <a:lstStyle/>
        <a:p>
          <a:endParaRPr lang="en-US"/>
        </a:p>
      </dgm:t>
    </dgm:pt>
    <dgm:pt modelId="{C835B243-2A4D-3F42-B9BA-10471FA751C1}" type="pres">
      <dgm:prSet presAssocID="{6CEF9A4B-9CD8-CD41-AAA7-757F0593D0A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A4E2A-AB4E-2D4E-AECE-5EDC20B94860}" type="pres">
      <dgm:prSet presAssocID="{6CEF9A4B-9CD8-CD41-AAA7-757F0593D0A8}" presName="tile3" presStyleLbl="node1" presStyleIdx="2" presStyleCnt="4"/>
      <dgm:spPr/>
      <dgm:t>
        <a:bodyPr/>
        <a:lstStyle/>
        <a:p>
          <a:endParaRPr lang="en-US"/>
        </a:p>
      </dgm:t>
    </dgm:pt>
    <dgm:pt modelId="{44B1BBEC-4ED6-DF4A-AC79-A896C062BB58}" type="pres">
      <dgm:prSet presAssocID="{6CEF9A4B-9CD8-CD41-AAA7-757F0593D0A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431CD-EA71-6940-94BA-475EF60B250C}" type="pres">
      <dgm:prSet presAssocID="{6CEF9A4B-9CD8-CD41-AAA7-757F0593D0A8}" presName="tile4" presStyleLbl="node1" presStyleIdx="3" presStyleCnt="4"/>
      <dgm:spPr/>
      <dgm:t>
        <a:bodyPr/>
        <a:lstStyle/>
        <a:p>
          <a:endParaRPr lang="en-US"/>
        </a:p>
      </dgm:t>
    </dgm:pt>
    <dgm:pt modelId="{BBBEB2B0-9874-BF4E-825D-6154B3ABA435}" type="pres">
      <dgm:prSet presAssocID="{6CEF9A4B-9CD8-CD41-AAA7-757F0593D0A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B3943-C06A-0E4C-A841-1D3B40E25309}" type="pres">
      <dgm:prSet presAssocID="{6CEF9A4B-9CD8-CD41-AAA7-757F0593D0A8}" presName="centerTile" presStyleLbl="fgShp" presStyleIdx="0" presStyleCnt="1" custScaleX="124826" custScaleY="11546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DD235DA-8502-C141-BF81-01CCAFD1DFEE}" srcId="{B40B12FE-B402-714C-AF22-82477794F7AA}" destId="{0636C231-8EA9-BB4C-9799-8B35B128A944}" srcOrd="1" destOrd="0" parTransId="{FDA7D0BA-0C19-7346-A056-9C2678494887}" sibTransId="{47D891FF-534F-0943-8ABA-F8CBAB1D2D86}"/>
    <dgm:cxn modelId="{CF32CABC-2ABE-D24C-9D85-2008D87DE966}" srcId="{B40B12FE-B402-714C-AF22-82477794F7AA}" destId="{7A792054-3848-7745-9472-62615932114A}" srcOrd="2" destOrd="0" parTransId="{34EB8DC8-6C12-464C-8288-8441C0B0328D}" sibTransId="{9BAD75B6-6B66-024D-8FE7-A86F35DA35FF}"/>
    <dgm:cxn modelId="{7341F4FB-81C5-DF43-ADC1-21DF23D7C33D}" srcId="{B40B12FE-B402-714C-AF22-82477794F7AA}" destId="{5C49A586-3B75-1E4B-8233-C9804034F655}" srcOrd="0" destOrd="0" parTransId="{92CF6C50-BEF0-DD49-B7A5-8AC237B0C73B}" sibTransId="{079D879E-B613-2F41-8849-952A69881CC2}"/>
    <dgm:cxn modelId="{EF0D81EA-9E62-A44D-BA5D-DBE244B4FF67}" type="presOf" srcId="{B40B12FE-B402-714C-AF22-82477794F7AA}" destId="{0CAB3943-C06A-0E4C-A841-1D3B40E25309}" srcOrd="0" destOrd="0" presId="urn:microsoft.com/office/officeart/2005/8/layout/matrix1"/>
    <dgm:cxn modelId="{F3C045CF-D5C0-7A4F-B5AC-7D49183411B0}" type="presOf" srcId="{5C49A586-3B75-1E4B-8233-C9804034F655}" destId="{B9216F81-C8A6-0F4A-97B0-C704047D70BB}" srcOrd="0" destOrd="0" presId="urn:microsoft.com/office/officeart/2005/8/layout/matrix1"/>
    <dgm:cxn modelId="{36AC46F1-B1EB-4244-8ECE-6816B7BADA87}" srcId="{6CEF9A4B-9CD8-CD41-AAA7-757F0593D0A8}" destId="{0D520B8C-6947-4544-94D8-2AA6053E820A}" srcOrd="1" destOrd="0" parTransId="{A123E4D5-C90D-9542-9A80-86B6D1565613}" sibTransId="{2B109959-88EA-394B-B281-AB1911FAB662}"/>
    <dgm:cxn modelId="{B991AD8E-55E7-3244-B40A-05DD8E0EDE7A}" srcId="{6CEF9A4B-9CD8-CD41-AAA7-757F0593D0A8}" destId="{B40B12FE-B402-714C-AF22-82477794F7AA}" srcOrd="0" destOrd="0" parTransId="{0322EDBD-1F7A-014E-B2E4-37F85148A1EE}" sibTransId="{DA1AD6F0-6354-0940-B92D-E7F27EE78B33}"/>
    <dgm:cxn modelId="{2E5B8444-FD87-8342-BBB9-AE9E9B63AF5E}" type="presOf" srcId="{7A792054-3848-7745-9472-62615932114A}" destId="{50CA4E2A-AB4E-2D4E-AECE-5EDC20B94860}" srcOrd="0" destOrd="0" presId="urn:microsoft.com/office/officeart/2005/8/layout/matrix1"/>
    <dgm:cxn modelId="{F8313BA0-C450-7A4B-86E0-745F2B962367}" type="presOf" srcId="{5C49A586-3B75-1E4B-8233-C9804034F655}" destId="{FE65FF37-0058-F441-909E-88F4DAF594E2}" srcOrd="1" destOrd="0" presId="urn:microsoft.com/office/officeart/2005/8/layout/matrix1"/>
    <dgm:cxn modelId="{497E48C9-D5EB-5749-8030-4D88A8832E49}" srcId="{B40B12FE-B402-714C-AF22-82477794F7AA}" destId="{8DC7790B-1EED-934C-BBCC-785356BC4269}" srcOrd="3" destOrd="0" parTransId="{0D7CE481-4AD7-F042-B5F2-115DCFD40C96}" sibTransId="{B9CD4F1F-FB2C-9041-99CA-00648AE89B76}"/>
    <dgm:cxn modelId="{E0ABDBC0-68DB-414F-9E69-A0085F2D7BD7}" type="presOf" srcId="{6CEF9A4B-9CD8-CD41-AAA7-757F0593D0A8}" destId="{A617B119-CAC4-7A4A-9387-1360200F44DE}" srcOrd="0" destOrd="0" presId="urn:microsoft.com/office/officeart/2005/8/layout/matrix1"/>
    <dgm:cxn modelId="{5E05FFBF-A90B-3F4D-A563-7E07E7270158}" type="presOf" srcId="{8DC7790B-1EED-934C-BBCC-785356BC4269}" destId="{A03431CD-EA71-6940-94BA-475EF60B250C}" srcOrd="0" destOrd="0" presId="urn:microsoft.com/office/officeart/2005/8/layout/matrix1"/>
    <dgm:cxn modelId="{664248D2-AF27-AA4D-A18B-831A11B9B38E}" type="presOf" srcId="{0636C231-8EA9-BB4C-9799-8B35B128A944}" destId="{C835B243-2A4D-3F42-B9BA-10471FA751C1}" srcOrd="1" destOrd="0" presId="urn:microsoft.com/office/officeart/2005/8/layout/matrix1"/>
    <dgm:cxn modelId="{017FE5CB-1F44-2C4C-8A88-6AF2DC1EC5DB}" type="presOf" srcId="{7A792054-3848-7745-9472-62615932114A}" destId="{44B1BBEC-4ED6-DF4A-AC79-A896C062BB58}" srcOrd="1" destOrd="0" presId="urn:microsoft.com/office/officeart/2005/8/layout/matrix1"/>
    <dgm:cxn modelId="{13596FDC-CFB6-9E4F-B030-93D7326E3A26}" type="presOf" srcId="{0636C231-8EA9-BB4C-9799-8B35B128A944}" destId="{03998906-5281-5B4E-A95A-4E91C14C0A1D}" srcOrd="0" destOrd="0" presId="urn:microsoft.com/office/officeart/2005/8/layout/matrix1"/>
    <dgm:cxn modelId="{B90AE9B6-72F0-0641-B110-C645142FA891}" type="presOf" srcId="{8DC7790B-1EED-934C-BBCC-785356BC4269}" destId="{BBBEB2B0-9874-BF4E-825D-6154B3ABA435}" srcOrd="1" destOrd="0" presId="urn:microsoft.com/office/officeart/2005/8/layout/matrix1"/>
    <dgm:cxn modelId="{62557105-FED8-7A43-B48C-969E6AFEDBF1}" type="presParOf" srcId="{A617B119-CAC4-7A4A-9387-1360200F44DE}" destId="{66834E57-76A8-0949-8615-89EF45C33BB8}" srcOrd="0" destOrd="0" presId="urn:microsoft.com/office/officeart/2005/8/layout/matrix1"/>
    <dgm:cxn modelId="{4121839D-67E1-B341-8884-0A30E63EB831}" type="presParOf" srcId="{66834E57-76A8-0949-8615-89EF45C33BB8}" destId="{B9216F81-C8A6-0F4A-97B0-C704047D70BB}" srcOrd="0" destOrd="0" presId="urn:microsoft.com/office/officeart/2005/8/layout/matrix1"/>
    <dgm:cxn modelId="{9F2EBF56-9C47-D741-9E54-0A37C686F1EF}" type="presParOf" srcId="{66834E57-76A8-0949-8615-89EF45C33BB8}" destId="{FE65FF37-0058-F441-909E-88F4DAF594E2}" srcOrd="1" destOrd="0" presId="urn:microsoft.com/office/officeart/2005/8/layout/matrix1"/>
    <dgm:cxn modelId="{AEF06B0C-7B1A-304B-9E3A-08E9490F88A7}" type="presParOf" srcId="{66834E57-76A8-0949-8615-89EF45C33BB8}" destId="{03998906-5281-5B4E-A95A-4E91C14C0A1D}" srcOrd="2" destOrd="0" presId="urn:microsoft.com/office/officeart/2005/8/layout/matrix1"/>
    <dgm:cxn modelId="{B0347ECA-CD46-E647-B977-E1CF62313FD5}" type="presParOf" srcId="{66834E57-76A8-0949-8615-89EF45C33BB8}" destId="{C835B243-2A4D-3F42-B9BA-10471FA751C1}" srcOrd="3" destOrd="0" presId="urn:microsoft.com/office/officeart/2005/8/layout/matrix1"/>
    <dgm:cxn modelId="{4AE56938-B4B2-9644-833F-E906747F42A8}" type="presParOf" srcId="{66834E57-76A8-0949-8615-89EF45C33BB8}" destId="{50CA4E2A-AB4E-2D4E-AECE-5EDC20B94860}" srcOrd="4" destOrd="0" presId="urn:microsoft.com/office/officeart/2005/8/layout/matrix1"/>
    <dgm:cxn modelId="{129AA5DA-52D9-8249-B539-3358CD08D255}" type="presParOf" srcId="{66834E57-76A8-0949-8615-89EF45C33BB8}" destId="{44B1BBEC-4ED6-DF4A-AC79-A896C062BB58}" srcOrd="5" destOrd="0" presId="urn:microsoft.com/office/officeart/2005/8/layout/matrix1"/>
    <dgm:cxn modelId="{55E86926-E547-3D4B-8229-97DE09A8448D}" type="presParOf" srcId="{66834E57-76A8-0949-8615-89EF45C33BB8}" destId="{A03431CD-EA71-6940-94BA-475EF60B250C}" srcOrd="6" destOrd="0" presId="urn:microsoft.com/office/officeart/2005/8/layout/matrix1"/>
    <dgm:cxn modelId="{1F2AA243-9984-C14A-AE5E-69BDAA9D411B}" type="presParOf" srcId="{66834E57-76A8-0949-8615-89EF45C33BB8}" destId="{BBBEB2B0-9874-BF4E-825D-6154B3ABA435}" srcOrd="7" destOrd="0" presId="urn:microsoft.com/office/officeart/2005/8/layout/matrix1"/>
    <dgm:cxn modelId="{E24A3135-A8C6-D642-8718-80DF51D8361A}" type="presParOf" srcId="{A617B119-CAC4-7A4A-9387-1360200F44DE}" destId="{0CAB3943-C06A-0E4C-A841-1D3B40E2530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100F68-371B-DD44-9623-DDCDC90D34C6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4CEE5B-41CD-E646-A064-10C9C504A6C0}">
      <dgm:prSet phldrT="[Text]"/>
      <dgm:spPr/>
      <dgm:t>
        <a:bodyPr/>
        <a:lstStyle/>
        <a:p>
          <a:r>
            <a:rPr lang="en-US" dirty="0" smtClean="0"/>
            <a:t>Howard</a:t>
          </a:r>
          <a:endParaRPr lang="en-US" dirty="0"/>
        </a:p>
      </dgm:t>
    </dgm:pt>
    <dgm:pt modelId="{F0CF3C21-3649-5645-A50D-1C6935753B28}" type="parTrans" cxnId="{C29B8171-26D1-AF47-94A3-C16586A25AC8}">
      <dgm:prSet/>
      <dgm:spPr/>
      <dgm:t>
        <a:bodyPr/>
        <a:lstStyle/>
        <a:p>
          <a:endParaRPr lang="en-US"/>
        </a:p>
      </dgm:t>
    </dgm:pt>
    <dgm:pt modelId="{00B2EFDB-6B99-8644-9BA7-95D350423D73}" type="sibTrans" cxnId="{C29B8171-26D1-AF47-94A3-C16586A25AC8}">
      <dgm:prSet/>
      <dgm:spPr/>
      <dgm:t>
        <a:bodyPr/>
        <a:lstStyle/>
        <a:p>
          <a:endParaRPr lang="en-US"/>
        </a:p>
      </dgm:t>
    </dgm:pt>
    <dgm:pt modelId="{72E47FA2-B440-7A4A-A3B4-9653D01CCD79}">
      <dgm:prSet phldrT="[Text]"/>
      <dgm:spPr/>
      <dgm:t>
        <a:bodyPr/>
        <a:lstStyle/>
        <a:p>
          <a:pPr algn="l"/>
          <a:r>
            <a:rPr lang="en-US" dirty="0" smtClean="0"/>
            <a:t>Jackson</a:t>
          </a:r>
          <a:endParaRPr lang="en-US" dirty="0"/>
        </a:p>
      </dgm:t>
    </dgm:pt>
    <dgm:pt modelId="{8FF82286-C437-7D43-9EA1-B1CCE0313266}" type="parTrans" cxnId="{A2D1FAA9-0817-4C49-BEEC-9B46C04050DB}">
      <dgm:prSet/>
      <dgm:spPr/>
      <dgm:t>
        <a:bodyPr/>
        <a:lstStyle/>
        <a:p>
          <a:endParaRPr lang="en-US"/>
        </a:p>
      </dgm:t>
    </dgm:pt>
    <dgm:pt modelId="{5C6EA855-9BEA-4D46-B09D-CC92FB9DF055}" type="sibTrans" cxnId="{A2D1FAA9-0817-4C49-BEEC-9B46C04050DB}">
      <dgm:prSet/>
      <dgm:spPr/>
      <dgm:t>
        <a:bodyPr/>
        <a:lstStyle/>
        <a:p>
          <a:endParaRPr lang="en-US"/>
        </a:p>
      </dgm:t>
    </dgm:pt>
    <dgm:pt modelId="{4903CB1B-E79A-F245-91A4-C6F23DC9AFF0}">
      <dgm:prSet phldrT="[Text]"/>
      <dgm:spPr/>
      <dgm:t>
        <a:bodyPr/>
        <a:lstStyle/>
        <a:p>
          <a:pPr algn="l"/>
          <a:r>
            <a:rPr lang="en-US" dirty="0" smtClean="0"/>
            <a:t>Craft</a:t>
          </a:r>
          <a:endParaRPr lang="en-US" dirty="0"/>
        </a:p>
      </dgm:t>
    </dgm:pt>
    <dgm:pt modelId="{34BCBD5E-FEC5-BF43-89AC-DFE2CC777C8E}" type="parTrans" cxnId="{B6C0C091-8E99-CB46-BF46-0CA58E115D4F}">
      <dgm:prSet/>
      <dgm:spPr/>
      <dgm:t>
        <a:bodyPr/>
        <a:lstStyle/>
        <a:p>
          <a:endParaRPr lang="en-US"/>
        </a:p>
      </dgm:t>
    </dgm:pt>
    <dgm:pt modelId="{D0EC3A88-24E6-CD47-8C70-E8741E2A05A7}" type="sibTrans" cxnId="{B6C0C091-8E99-CB46-BF46-0CA58E115D4F}">
      <dgm:prSet/>
      <dgm:spPr/>
      <dgm:t>
        <a:bodyPr/>
        <a:lstStyle/>
        <a:p>
          <a:endParaRPr lang="en-US"/>
        </a:p>
      </dgm:t>
    </dgm:pt>
    <dgm:pt modelId="{603E9CCB-F47D-B94D-9494-BDD71F326D66}">
      <dgm:prSet phldrT="[Text]"/>
      <dgm:spPr/>
      <dgm:t>
        <a:bodyPr/>
        <a:lstStyle/>
        <a:p>
          <a:pPr algn="l"/>
          <a:r>
            <a:rPr lang="en-US" dirty="0" smtClean="0"/>
            <a:t>Stephens</a:t>
          </a:r>
          <a:endParaRPr lang="en-US" dirty="0"/>
        </a:p>
      </dgm:t>
    </dgm:pt>
    <dgm:pt modelId="{6DA463E9-7C78-FF4F-AEE3-1DCB8CA71A90}" type="parTrans" cxnId="{283B221D-F3D0-674C-9AD3-6FD3D7DD35E6}">
      <dgm:prSet/>
      <dgm:spPr/>
      <dgm:t>
        <a:bodyPr/>
        <a:lstStyle/>
        <a:p>
          <a:endParaRPr lang="en-US"/>
        </a:p>
      </dgm:t>
    </dgm:pt>
    <dgm:pt modelId="{A8791883-A2F2-CA48-8CCC-EF06733AA229}" type="sibTrans" cxnId="{283B221D-F3D0-674C-9AD3-6FD3D7DD35E6}">
      <dgm:prSet/>
      <dgm:spPr/>
      <dgm:t>
        <a:bodyPr/>
        <a:lstStyle/>
        <a:p>
          <a:endParaRPr lang="en-US"/>
        </a:p>
      </dgm:t>
    </dgm:pt>
    <dgm:pt modelId="{790AE97E-AC99-6141-826A-4D3F8530A672}">
      <dgm:prSet phldrT="[Text]"/>
      <dgm:spPr/>
      <dgm:t>
        <a:bodyPr/>
        <a:lstStyle/>
        <a:p>
          <a:pPr algn="l"/>
          <a:r>
            <a:rPr lang="en-US" dirty="0" smtClean="0"/>
            <a:t>York</a:t>
          </a:r>
          <a:endParaRPr lang="en-US" dirty="0"/>
        </a:p>
      </dgm:t>
    </dgm:pt>
    <dgm:pt modelId="{068B6D6C-4D45-1740-ABD1-4F503BC78769}" type="parTrans" cxnId="{138637B4-E2DD-2D47-9EFC-E03762CEC75C}">
      <dgm:prSet/>
      <dgm:spPr/>
      <dgm:t>
        <a:bodyPr/>
        <a:lstStyle/>
        <a:p>
          <a:endParaRPr lang="en-US"/>
        </a:p>
      </dgm:t>
    </dgm:pt>
    <dgm:pt modelId="{57AAB07C-AE98-844E-8BF9-A07A8FB792AE}" type="sibTrans" cxnId="{138637B4-E2DD-2D47-9EFC-E03762CEC75C}">
      <dgm:prSet/>
      <dgm:spPr/>
      <dgm:t>
        <a:bodyPr/>
        <a:lstStyle/>
        <a:p>
          <a:endParaRPr lang="en-US"/>
        </a:p>
      </dgm:t>
    </dgm:pt>
    <dgm:pt modelId="{E6173C1E-D2F8-DE43-A8C5-983952799062}" type="pres">
      <dgm:prSet presAssocID="{0B100F68-371B-DD44-9623-DDCDC90D34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E1BB909-E453-8B4D-AF2B-48CAD26E9609}" type="pres">
      <dgm:prSet presAssocID="{C24CEE5B-41CD-E646-A064-10C9C504A6C0}" presName="vertOne" presStyleCnt="0"/>
      <dgm:spPr/>
    </dgm:pt>
    <dgm:pt modelId="{ADA5255B-AEAE-624B-9B56-2C92B458571D}" type="pres">
      <dgm:prSet presAssocID="{C24CEE5B-41CD-E646-A064-10C9C504A6C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F8A180-737E-8940-ADF8-C491CB1EB14F}" type="pres">
      <dgm:prSet presAssocID="{C24CEE5B-41CD-E646-A064-10C9C504A6C0}" presName="parTransOne" presStyleCnt="0"/>
      <dgm:spPr/>
    </dgm:pt>
    <dgm:pt modelId="{9F3BBD23-AD1E-C34F-999D-84A3B7FD5D66}" type="pres">
      <dgm:prSet presAssocID="{C24CEE5B-41CD-E646-A064-10C9C504A6C0}" presName="horzOne" presStyleCnt="0"/>
      <dgm:spPr/>
    </dgm:pt>
    <dgm:pt modelId="{0EE3B4C8-8598-2840-B3C7-ECF54243448C}" type="pres">
      <dgm:prSet presAssocID="{72E47FA2-B440-7A4A-A3B4-9653D01CCD79}" presName="vertTwo" presStyleCnt="0"/>
      <dgm:spPr/>
    </dgm:pt>
    <dgm:pt modelId="{9921CC08-8419-D54A-8E1E-7013E6176D60}" type="pres">
      <dgm:prSet presAssocID="{72E47FA2-B440-7A4A-A3B4-9653D01CCD79}" presName="txTwo" presStyleLbl="node2" presStyleIdx="0" presStyleCnt="2" custScaleX="1742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1ECE79-199E-034E-9C00-E7DB0C47EA44}" type="pres">
      <dgm:prSet presAssocID="{72E47FA2-B440-7A4A-A3B4-9653D01CCD79}" presName="parTransTwo" presStyleCnt="0"/>
      <dgm:spPr/>
    </dgm:pt>
    <dgm:pt modelId="{A9612F7E-5CCA-8944-9C74-54DF8C193CEF}" type="pres">
      <dgm:prSet presAssocID="{72E47FA2-B440-7A4A-A3B4-9653D01CCD79}" presName="horzTwo" presStyleCnt="0"/>
      <dgm:spPr/>
    </dgm:pt>
    <dgm:pt modelId="{88E4E679-83EE-EE4D-885E-920E32A47496}" type="pres">
      <dgm:prSet presAssocID="{4903CB1B-E79A-F245-91A4-C6F23DC9AFF0}" presName="vertThree" presStyleCnt="0"/>
      <dgm:spPr/>
    </dgm:pt>
    <dgm:pt modelId="{BD18B1EB-8BCE-4D41-A641-728BF4FC71BD}" type="pres">
      <dgm:prSet presAssocID="{4903CB1B-E79A-F245-91A4-C6F23DC9AFF0}" presName="txThree" presStyleLbl="node3" presStyleIdx="0" presStyleCnt="2" custScaleX="6467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213ACB-FCF3-D641-8E0A-23FBB20F58A7}" type="pres">
      <dgm:prSet presAssocID="{4903CB1B-E79A-F245-91A4-C6F23DC9AFF0}" presName="horzThree" presStyleCnt="0"/>
      <dgm:spPr/>
    </dgm:pt>
    <dgm:pt modelId="{F9766064-9EE9-164D-8DC6-C59AF9D443D2}" type="pres">
      <dgm:prSet presAssocID="{5C6EA855-9BEA-4D46-B09D-CC92FB9DF055}" presName="sibSpaceTwo" presStyleCnt="0"/>
      <dgm:spPr/>
    </dgm:pt>
    <dgm:pt modelId="{E47F6E18-E522-AD45-83C7-56CA48A399D4}" type="pres">
      <dgm:prSet presAssocID="{603E9CCB-F47D-B94D-9494-BDD71F326D66}" presName="vertTwo" presStyleCnt="0"/>
      <dgm:spPr/>
    </dgm:pt>
    <dgm:pt modelId="{2114B24B-A93E-EC44-BB0D-FCFB809EAF0C}" type="pres">
      <dgm:prSet presAssocID="{603E9CCB-F47D-B94D-9494-BDD71F326D66}" presName="txTwo" presStyleLbl="node2" presStyleIdx="1" presStyleCnt="2" custScaleX="1390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3658B3-92F6-7942-B776-653CB602C32C}" type="pres">
      <dgm:prSet presAssocID="{603E9CCB-F47D-B94D-9494-BDD71F326D66}" presName="parTransTwo" presStyleCnt="0"/>
      <dgm:spPr/>
    </dgm:pt>
    <dgm:pt modelId="{219DCE6E-04E0-5C45-806C-8686927BCC45}" type="pres">
      <dgm:prSet presAssocID="{603E9CCB-F47D-B94D-9494-BDD71F326D66}" presName="horzTwo" presStyleCnt="0"/>
      <dgm:spPr/>
    </dgm:pt>
    <dgm:pt modelId="{6F7D6CEE-447E-604F-B96B-947DA3379BE5}" type="pres">
      <dgm:prSet presAssocID="{790AE97E-AC99-6141-826A-4D3F8530A672}" presName="vertThree" presStyleCnt="0"/>
      <dgm:spPr/>
    </dgm:pt>
    <dgm:pt modelId="{53E301D6-2066-8648-9990-CE0D7924E7A5}" type="pres">
      <dgm:prSet presAssocID="{790AE97E-AC99-6141-826A-4D3F8530A672}" presName="txThree" presStyleLbl="node3" presStyleIdx="1" presStyleCnt="2" custScaleX="652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A34E14-0434-E741-BC66-122178DF0CFE}" type="pres">
      <dgm:prSet presAssocID="{790AE97E-AC99-6141-826A-4D3F8530A672}" presName="horzThree" presStyleCnt="0"/>
      <dgm:spPr/>
    </dgm:pt>
  </dgm:ptLst>
  <dgm:cxnLst>
    <dgm:cxn modelId="{B6C0C091-8E99-CB46-BF46-0CA58E115D4F}" srcId="{72E47FA2-B440-7A4A-A3B4-9653D01CCD79}" destId="{4903CB1B-E79A-F245-91A4-C6F23DC9AFF0}" srcOrd="0" destOrd="0" parTransId="{34BCBD5E-FEC5-BF43-89AC-DFE2CC777C8E}" sibTransId="{D0EC3A88-24E6-CD47-8C70-E8741E2A05A7}"/>
    <dgm:cxn modelId="{5BA3546C-83CB-7343-ADBF-EE5D7C5C05E9}" type="presOf" srcId="{4903CB1B-E79A-F245-91A4-C6F23DC9AFF0}" destId="{BD18B1EB-8BCE-4D41-A641-728BF4FC71BD}" srcOrd="0" destOrd="0" presId="urn:microsoft.com/office/officeart/2005/8/layout/hierarchy4"/>
    <dgm:cxn modelId="{D58D6733-C960-0745-A7E9-734C954F7239}" type="presOf" srcId="{0B100F68-371B-DD44-9623-DDCDC90D34C6}" destId="{E6173C1E-D2F8-DE43-A8C5-983952799062}" srcOrd="0" destOrd="0" presId="urn:microsoft.com/office/officeart/2005/8/layout/hierarchy4"/>
    <dgm:cxn modelId="{DDF1B871-F939-464E-A8F6-A6DDA445D910}" type="presOf" srcId="{603E9CCB-F47D-B94D-9494-BDD71F326D66}" destId="{2114B24B-A93E-EC44-BB0D-FCFB809EAF0C}" srcOrd="0" destOrd="0" presId="urn:microsoft.com/office/officeart/2005/8/layout/hierarchy4"/>
    <dgm:cxn modelId="{7EB47BE5-2BF1-8C4A-A472-E67E71482CE6}" type="presOf" srcId="{72E47FA2-B440-7A4A-A3B4-9653D01CCD79}" destId="{9921CC08-8419-D54A-8E1E-7013E6176D60}" srcOrd="0" destOrd="0" presId="urn:microsoft.com/office/officeart/2005/8/layout/hierarchy4"/>
    <dgm:cxn modelId="{9BF3CD9A-72EF-D740-A912-77F962DC2426}" type="presOf" srcId="{790AE97E-AC99-6141-826A-4D3F8530A672}" destId="{53E301D6-2066-8648-9990-CE0D7924E7A5}" srcOrd="0" destOrd="0" presId="urn:microsoft.com/office/officeart/2005/8/layout/hierarchy4"/>
    <dgm:cxn modelId="{138637B4-E2DD-2D47-9EFC-E03762CEC75C}" srcId="{603E9CCB-F47D-B94D-9494-BDD71F326D66}" destId="{790AE97E-AC99-6141-826A-4D3F8530A672}" srcOrd="0" destOrd="0" parTransId="{068B6D6C-4D45-1740-ABD1-4F503BC78769}" sibTransId="{57AAB07C-AE98-844E-8BF9-A07A8FB792AE}"/>
    <dgm:cxn modelId="{C29B8171-26D1-AF47-94A3-C16586A25AC8}" srcId="{0B100F68-371B-DD44-9623-DDCDC90D34C6}" destId="{C24CEE5B-41CD-E646-A064-10C9C504A6C0}" srcOrd="0" destOrd="0" parTransId="{F0CF3C21-3649-5645-A50D-1C6935753B28}" sibTransId="{00B2EFDB-6B99-8644-9BA7-95D350423D73}"/>
    <dgm:cxn modelId="{283B221D-F3D0-674C-9AD3-6FD3D7DD35E6}" srcId="{C24CEE5B-41CD-E646-A064-10C9C504A6C0}" destId="{603E9CCB-F47D-B94D-9494-BDD71F326D66}" srcOrd="1" destOrd="0" parTransId="{6DA463E9-7C78-FF4F-AEE3-1DCB8CA71A90}" sibTransId="{A8791883-A2F2-CA48-8CCC-EF06733AA229}"/>
    <dgm:cxn modelId="{A2D1FAA9-0817-4C49-BEEC-9B46C04050DB}" srcId="{C24CEE5B-41CD-E646-A064-10C9C504A6C0}" destId="{72E47FA2-B440-7A4A-A3B4-9653D01CCD79}" srcOrd="0" destOrd="0" parTransId="{8FF82286-C437-7D43-9EA1-B1CCE0313266}" sibTransId="{5C6EA855-9BEA-4D46-B09D-CC92FB9DF055}"/>
    <dgm:cxn modelId="{3ADCE40C-50C7-D14C-BA57-B01657962DC8}" type="presOf" srcId="{C24CEE5B-41CD-E646-A064-10C9C504A6C0}" destId="{ADA5255B-AEAE-624B-9B56-2C92B458571D}" srcOrd="0" destOrd="0" presId="urn:microsoft.com/office/officeart/2005/8/layout/hierarchy4"/>
    <dgm:cxn modelId="{E93ABACD-9303-F742-B4C8-187E396A3999}" type="presParOf" srcId="{E6173C1E-D2F8-DE43-A8C5-983952799062}" destId="{0E1BB909-E453-8B4D-AF2B-48CAD26E9609}" srcOrd="0" destOrd="0" presId="urn:microsoft.com/office/officeart/2005/8/layout/hierarchy4"/>
    <dgm:cxn modelId="{68EFEDCE-4FD9-364A-962E-E49D1625C244}" type="presParOf" srcId="{0E1BB909-E453-8B4D-AF2B-48CAD26E9609}" destId="{ADA5255B-AEAE-624B-9B56-2C92B458571D}" srcOrd="0" destOrd="0" presId="urn:microsoft.com/office/officeart/2005/8/layout/hierarchy4"/>
    <dgm:cxn modelId="{27F5A6F8-6D5E-2044-9E94-AD9E2FE6654D}" type="presParOf" srcId="{0E1BB909-E453-8B4D-AF2B-48CAD26E9609}" destId="{44F8A180-737E-8940-ADF8-C491CB1EB14F}" srcOrd="1" destOrd="0" presId="urn:microsoft.com/office/officeart/2005/8/layout/hierarchy4"/>
    <dgm:cxn modelId="{56CD6AB1-8B8D-5546-AF8D-AE1BBD04048B}" type="presParOf" srcId="{0E1BB909-E453-8B4D-AF2B-48CAD26E9609}" destId="{9F3BBD23-AD1E-C34F-999D-84A3B7FD5D66}" srcOrd="2" destOrd="0" presId="urn:microsoft.com/office/officeart/2005/8/layout/hierarchy4"/>
    <dgm:cxn modelId="{1F17961E-A0DF-674D-8F86-53479E2251BA}" type="presParOf" srcId="{9F3BBD23-AD1E-C34F-999D-84A3B7FD5D66}" destId="{0EE3B4C8-8598-2840-B3C7-ECF54243448C}" srcOrd="0" destOrd="0" presId="urn:microsoft.com/office/officeart/2005/8/layout/hierarchy4"/>
    <dgm:cxn modelId="{7EDEB454-4AEF-6C4E-9067-E2E43FB45146}" type="presParOf" srcId="{0EE3B4C8-8598-2840-B3C7-ECF54243448C}" destId="{9921CC08-8419-D54A-8E1E-7013E6176D60}" srcOrd="0" destOrd="0" presId="urn:microsoft.com/office/officeart/2005/8/layout/hierarchy4"/>
    <dgm:cxn modelId="{753A1494-2987-B54F-81AA-E09230561AA5}" type="presParOf" srcId="{0EE3B4C8-8598-2840-B3C7-ECF54243448C}" destId="{751ECE79-199E-034E-9C00-E7DB0C47EA44}" srcOrd="1" destOrd="0" presId="urn:microsoft.com/office/officeart/2005/8/layout/hierarchy4"/>
    <dgm:cxn modelId="{B48FC13D-B868-074D-9E36-FCFDB5120F89}" type="presParOf" srcId="{0EE3B4C8-8598-2840-B3C7-ECF54243448C}" destId="{A9612F7E-5CCA-8944-9C74-54DF8C193CEF}" srcOrd="2" destOrd="0" presId="urn:microsoft.com/office/officeart/2005/8/layout/hierarchy4"/>
    <dgm:cxn modelId="{A07FE207-E2CF-834A-A5F7-61209B4299C9}" type="presParOf" srcId="{A9612F7E-5CCA-8944-9C74-54DF8C193CEF}" destId="{88E4E679-83EE-EE4D-885E-920E32A47496}" srcOrd="0" destOrd="0" presId="urn:microsoft.com/office/officeart/2005/8/layout/hierarchy4"/>
    <dgm:cxn modelId="{7CD02B3C-159F-F14E-9B1A-AD5E663D061F}" type="presParOf" srcId="{88E4E679-83EE-EE4D-885E-920E32A47496}" destId="{BD18B1EB-8BCE-4D41-A641-728BF4FC71BD}" srcOrd="0" destOrd="0" presId="urn:microsoft.com/office/officeart/2005/8/layout/hierarchy4"/>
    <dgm:cxn modelId="{EC958AA7-53B7-9942-BF66-09A1B46E84A4}" type="presParOf" srcId="{88E4E679-83EE-EE4D-885E-920E32A47496}" destId="{69213ACB-FCF3-D641-8E0A-23FBB20F58A7}" srcOrd="1" destOrd="0" presId="urn:microsoft.com/office/officeart/2005/8/layout/hierarchy4"/>
    <dgm:cxn modelId="{56D17427-3EEC-1143-8655-3208CB19E903}" type="presParOf" srcId="{9F3BBD23-AD1E-C34F-999D-84A3B7FD5D66}" destId="{F9766064-9EE9-164D-8DC6-C59AF9D443D2}" srcOrd="1" destOrd="0" presId="urn:microsoft.com/office/officeart/2005/8/layout/hierarchy4"/>
    <dgm:cxn modelId="{9F32BECD-5C2A-084D-AAAC-36B05DD5C5E3}" type="presParOf" srcId="{9F3BBD23-AD1E-C34F-999D-84A3B7FD5D66}" destId="{E47F6E18-E522-AD45-83C7-56CA48A399D4}" srcOrd="2" destOrd="0" presId="urn:microsoft.com/office/officeart/2005/8/layout/hierarchy4"/>
    <dgm:cxn modelId="{631BD6CE-46D4-044C-A1C5-AD22DD912A93}" type="presParOf" srcId="{E47F6E18-E522-AD45-83C7-56CA48A399D4}" destId="{2114B24B-A93E-EC44-BB0D-FCFB809EAF0C}" srcOrd="0" destOrd="0" presId="urn:microsoft.com/office/officeart/2005/8/layout/hierarchy4"/>
    <dgm:cxn modelId="{6599EF0D-6245-A947-A00D-DD07288583E8}" type="presParOf" srcId="{E47F6E18-E522-AD45-83C7-56CA48A399D4}" destId="{F53658B3-92F6-7942-B776-653CB602C32C}" srcOrd="1" destOrd="0" presId="urn:microsoft.com/office/officeart/2005/8/layout/hierarchy4"/>
    <dgm:cxn modelId="{E2B24A52-7133-444E-8CAC-74F70FCEBC7C}" type="presParOf" srcId="{E47F6E18-E522-AD45-83C7-56CA48A399D4}" destId="{219DCE6E-04E0-5C45-806C-8686927BCC45}" srcOrd="2" destOrd="0" presId="urn:microsoft.com/office/officeart/2005/8/layout/hierarchy4"/>
    <dgm:cxn modelId="{3D57CE5D-A4A2-EA4B-AB90-314E428A1B02}" type="presParOf" srcId="{219DCE6E-04E0-5C45-806C-8686927BCC45}" destId="{6F7D6CEE-447E-604F-B96B-947DA3379BE5}" srcOrd="0" destOrd="0" presId="urn:microsoft.com/office/officeart/2005/8/layout/hierarchy4"/>
    <dgm:cxn modelId="{D7F844AD-CAA6-B246-9757-589B1DFFE9B3}" type="presParOf" srcId="{6F7D6CEE-447E-604F-B96B-947DA3379BE5}" destId="{53E301D6-2066-8648-9990-CE0D7924E7A5}" srcOrd="0" destOrd="0" presId="urn:microsoft.com/office/officeart/2005/8/layout/hierarchy4"/>
    <dgm:cxn modelId="{2885A504-1E04-F149-8501-4A8CB59E2649}" type="presParOf" srcId="{6F7D6CEE-447E-604F-B96B-947DA3379BE5}" destId="{50A34E14-0434-E741-BC66-122178DF0CF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16F81-C8A6-0F4A-97B0-C704047D70BB}">
      <dsp:nvSpPr>
        <dsp:cNvPr id="0" name=""/>
        <dsp:cNvSpPr/>
      </dsp:nvSpPr>
      <dsp:spPr>
        <a:xfrm rot="16200000">
          <a:off x="395648" y="-395648"/>
          <a:ext cx="1431404" cy="2222700"/>
        </a:xfrm>
        <a:prstGeom prst="round1Rect">
          <a:avLst/>
        </a:prstGeom>
        <a:solidFill>
          <a:srgbClr val="008000">
            <a:alpha val="49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Relevant &amp; Challenging Instruction</a:t>
          </a:r>
        </a:p>
      </dsp:txBody>
      <dsp:txXfrm rot="5400000">
        <a:off x="0" y="0"/>
        <a:ext cx="2222700" cy="1073553"/>
      </dsp:txXfrm>
    </dsp:sp>
    <dsp:sp modelId="{03998906-5281-5B4E-A95A-4E91C14C0A1D}">
      <dsp:nvSpPr>
        <dsp:cNvPr id="0" name=""/>
        <dsp:cNvSpPr/>
      </dsp:nvSpPr>
      <dsp:spPr>
        <a:xfrm>
          <a:off x="2222700" y="0"/>
          <a:ext cx="2222700" cy="1431404"/>
        </a:xfrm>
        <a:prstGeom prst="round1Rect">
          <a:avLst/>
        </a:prstGeom>
        <a:solidFill>
          <a:srgbClr val="FF0000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Student Ownership &amp; Independence</a:t>
          </a:r>
        </a:p>
      </dsp:txBody>
      <dsp:txXfrm>
        <a:off x="2222700" y="0"/>
        <a:ext cx="2222700" cy="1073553"/>
      </dsp:txXfrm>
    </dsp:sp>
    <dsp:sp modelId="{50CA4E2A-AB4E-2D4E-AECE-5EDC20B94860}">
      <dsp:nvSpPr>
        <dsp:cNvPr id="0" name=""/>
        <dsp:cNvSpPr/>
      </dsp:nvSpPr>
      <dsp:spPr>
        <a:xfrm rot="10800000">
          <a:off x="0" y="1431404"/>
          <a:ext cx="2222700" cy="1431404"/>
        </a:xfrm>
        <a:prstGeom prst="round1Rect">
          <a:avLst/>
        </a:prstGeom>
        <a:solidFill>
          <a:srgbClr val="0000FF">
            <a:alpha val="46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Collaborative Professional Learning</a:t>
          </a:r>
        </a:p>
      </dsp:txBody>
      <dsp:txXfrm rot="10800000">
        <a:off x="0" y="1789254"/>
        <a:ext cx="2222700" cy="1073553"/>
      </dsp:txXfrm>
    </dsp:sp>
    <dsp:sp modelId="{A03431CD-EA71-6940-94BA-475EF60B250C}">
      <dsp:nvSpPr>
        <dsp:cNvPr id="0" name=""/>
        <dsp:cNvSpPr/>
      </dsp:nvSpPr>
      <dsp:spPr>
        <a:xfrm rot="5400000">
          <a:off x="2618348" y="1035756"/>
          <a:ext cx="1431404" cy="2222700"/>
        </a:xfrm>
        <a:prstGeom prst="round1Rect">
          <a:avLst/>
        </a:prstGeom>
        <a:solidFill>
          <a:srgbClr val="FFD34E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</a:rPr>
            <a:t>Using Results to Drive Improvement</a:t>
          </a:r>
        </a:p>
      </dsp:txBody>
      <dsp:txXfrm rot="-5400000">
        <a:off x="2222700" y="1789254"/>
        <a:ext cx="2222700" cy="1073553"/>
      </dsp:txXfrm>
    </dsp:sp>
    <dsp:sp modelId="{0CAB3943-C06A-0E4C-A841-1D3B40E25309}">
      <dsp:nvSpPr>
        <dsp:cNvPr id="0" name=""/>
        <dsp:cNvSpPr/>
      </dsp:nvSpPr>
      <dsp:spPr>
        <a:xfrm>
          <a:off x="1390347" y="1018229"/>
          <a:ext cx="1664704" cy="826349"/>
        </a:xfrm>
        <a:prstGeom prst="roundRect">
          <a:avLst/>
        </a:prstGeom>
        <a:solidFill>
          <a:srgbClr val="CC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Efficacy </a:t>
          </a:r>
          <a:r>
            <a:rPr lang="en-US" sz="1600" b="1" kern="1200" dirty="0" smtClean="0"/>
            <a:t>&amp;</a:t>
          </a:r>
          <a:r>
            <a:rPr lang="en-US" sz="2000" b="1" kern="1200" dirty="0" smtClean="0"/>
            <a:t>  </a:t>
          </a:r>
          <a:r>
            <a:rPr lang="en-US" sz="2000" b="1" kern="1200" dirty="0"/>
            <a:t>High Expectations</a:t>
          </a:r>
        </a:p>
      </dsp:txBody>
      <dsp:txXfrm>
        <a:off x="1430686" y="1058568"/>
        <a:ext cx="1584026" cy="745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5255B-AEAE-624B-9B56-2C92B458571D}">
      <dsp:nvSpPr>
        <dsp:cNvPr id="0" name=""/>
        <dsp:cNvSpPr/>
      </dsp:nvSpPr>
      <dsp:spPr>
        <a:xfrm>
          <a:off x="140" y="161"/>
          <a:ext cx="7794424" cy="1264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Howard</a:t>
          </a:r>
          <a:endParaRPr lang="en-US" sz="5500" kern="1200" dirty="0"/>
        </a:p>
      </dsp:txBody>
      <dsp:txXfrm>
        <a:off x="37163" y="37184"/>
        <a:ext cx="7720378" cy="1190000"/>
      </dsp:txXfrm>
    </dsp:sp>
    <dsp:sp modelId="{9921CC08-8419-D54A-8E1E-7013E6176D60}">
      <dsp:nvSpPr>
        <dsp:cNvPr id="0" name=""/>
        <dsp:cNvSpPr/>
      </dsp:nvSpPr>
      <dsp:spPr>
        <a:xfrm>
          <a:off x="7748" y="1399976"/>
          <a:ext cx="4290568" cy="1264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Jackson</a:t>
          </a:r>
          <a:endParaRPr lang="en-US" sz="5500" kern="1200" dirty="0"/>
        </a:p>
      </dsp:txBody>
      <dsp:txXfrm>
        <a:off x="44771" y="1436999"/>
        <a:ext cx="4216522" cy="1190000"/>
      </dsp:txXfrm>
    </dsp:sp>
    <dsp:sp modelId="{BD18B1EB-8BCE-4D41-A641-728BF4FC71BD}">
      <dsp:nvSpPr>
        <dsp:cNvPr id="0" name=""/>
        <dsp:cNvSpPr/>
      </dsp:nvSpPr>
      <dsp:spPr>
        <a:xfrm>
          <a:off x="921554" y="2799791"/>
          <a:ext cx="2462956" cy="1264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Craft</a:t>
          </a:r>
          <a:endParaRPr lang="en-US" sz="5500" kern="1200" dirty="0"/>
        </a:p>
      </dsp:txBody>
      <dsp:txXfrm>
        <a:off x="958577" y="2836814"/>
        <a:ext cx="2388910" cy="1190000"/>
      </dsp:txXfrm>
    </dsp:sp>
    <dsp:sp modelId="{2114B24B-A93E-EC44-BB0D-FCFB809EAF0C}">
      <dsp:nvSpPr>
        <dsp:cNvPr id="0" name=""/>
        <dsp:cNvSpPr/>
      </dsp:nvSpPr>
      <dsp:spPr>
        <a:xfrm>
          <a:off x="4330304" y="1399976"/>
          <a:ext cx="3456652" cy="1264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Stephens</a:t>
          </a:r>
          <a:endParaRPr lang="en-US" sz="5500" kern="1200" dirty="0"/>
        </a:p>
      </dsp:txBody>
      <dsp:txXfrm>
        <a:off x="4367327" y="1436999"/>
        <a:ext cx="3382606" cy="1190000"/>
      </dsp:txXfrm>
    </dsp:sp>
    <dsp:sp modelId="{53E301D6-2066-8648-9990-CE0D7924E7A5}">
      <dsp:nvSpPr>
        <dsp:cNvPr id="0" name=""/>
        <dsp:cNvSpPr/>
      </dsp:nvSpPr>
      <dsp:spPr>
        <a:xfrm>
          <a:off x="4815570" y="2799791"/>
          <a:ext cx="2486120" cy="1264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York</a:t>
          </a:r>
          <a:endParaRPr lang="en-US" sz="5500" kern="1200" dirty="0"/>
        </a:p>
      </dsp:txBody>
      <dsp:txXfrm>
        <a:off x="4852593" y="2836814"/>
        <a:ext cx="2412074" cy="119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95F1A-982D-5546-9A09-C2D62C73B1D6}" type="datetimeFigureOut">
              <a:rPr lang="en-US" smtClean="0"/>
              <a:t>7/18/16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2FA3-E282-6348-AD28-723D3A743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77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3DD6C-B28D-694A-83BF-93C11B55AB33}" type="datetimeFigureOut">
              <a:rPr lang="en-US" smtClean="0"/>
              <a:t>7/18/16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F14C5-5B0C-1A4B-BC19-311253417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</a:t>
            </a:r>
            <a:r>
              <a:rPr lang="en-US" baseline="0" dirty="0" smtClean="0"/>
              <a:t> time for participants to talk.</a:t>
            </a:r>
          </a:p>
          <a:p>
            <a:r>
              <a:rPr lang="en-US" baseline="0" dirty="0" smtClean="0"/>
              <a:t>Chart answers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F63A-B152-D843-804E-2DC9D11CA3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participant will have an</a:t>
            </a:r>
            <a:r>
              <a:rPr lang="en-US" baseline="0" dirty="0" smtClean="0"/>
              <a:t> index card.  They will write a question on one side.    They will brainstorm with partner a list of student outcomes.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F63A-B152-D843-804E-2DC9D11CA3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F14C5-5B0C-1A4B-BC19-3112534171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3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participant will have an</a:t>
            </a:r>
            <a:r>
              <a:rPr lang="en-US" baseline="0" dirty="0" smtClean="0"/>
              <a:t> index card.  They will write a question on one side.    They will brainstorm with partner a list of student outcomes.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F63A-B152-D843-804E-2DC9D11CA3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participant will have an</a:t>
            </a:r>
            <a:r>
              <a:rPr lang="en-US" baseline="0" dirty="0" smtClean="0"/>
              <a:t> index card.  They will write a question on one side.    They will brainstorm with partner a list of student outcomes.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F63A-B152-D843-804E-2DC9D11CA3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participant will have an</a:t>
            </a:r>
            <a:r>
              <a:rPr lang="en-US" baseline="0" dirty="0" smtClean="0"/>
              <a:t> index card.  They will write a question on one side.    They will brainstorm with partner a list of student outcomes.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F63A-B152-D843-804E-2DC9D11CA3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8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8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1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4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5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7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0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6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8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FAD1-F952-7046-8FDB-4BC9C58E230C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0E632-7BCC-DA41-B9E5-91CE9B13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29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HnbNcQlzV-4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diagramData" Target="../diagrams/data2.xml"/><Relationship Id="rId13" Type="http://schemas.openxmlformats.org/officeDocument/2006/relationships/diagramLayout" Target="../diagrams/layout2.xml"/><Relationship Id="rId14" Type="http://schemas.openxmlformats.org/officeDocument/2006/relationships/diagramQuickStyle" Target="../diagrams/quickStyle2.xml"/><Relationship Id="rId15" Type="http://schemas.openxmlformats.org/officeDocument/2006/relationships/diagramColors" Target="../diagrams/colors2.xml"/><Relationship Id="rId16" Type="http://schemas.microsoft.com/office/2007/relationships/diagramDrawing" Target="../diagrams/drawing2.xml"/><Relationship Id="rId17" Type="http://schemas.openxmlformats.org/officeDocument/2006/relationships/image" Target="../media/image25.png"/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7.png"/><Relationship Id="rId8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5.wdp"/><Relationship Id="rId5" Type="http://schemas.openxmlformats.org/officeDocument/2006/relationships/hyperlink" Target="http://www.allen.kyschools.u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1cYzkyXp0jg" TargetMode="Externa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1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60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5738"/>
            <a:ext cx="76360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May the Work Force..</a:t>
            </a:r>
            <a:endParaRPr lang="en-US" sz="6600" dirty="0">
              <a:ln w="18415" cmpd="sng">
                <a:solidFill>
                  <a:srgbClr val="FFFF00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4075" y="5485503"/>
            <a:ext cx="39983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 With Us</a:t>
            </a:r>
            <a:endParaRPr lang="en-US" sz="6600" dirty="0">
              <a:ln w="18415" cmpd="sng">
                <a:solidFill>
                  <a:srgbClr val="FFFF00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51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7" y="492692"/>
            <a:ext cx="7379697" cy="5527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087" y="2108728"/>
            <a:ext cx="1839200" cy="1860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80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7" y="426921"/>
            <a:ext cx="8112187" cy="61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043" y="454025"/>
            <a:ext cx="6743700" cy="5949950"/>
            <a:chOff x="0" y="0"/>
            <a:chExt cx="7051675" cy="6521450"/>
          </a:xfrm>
        </p:grpSpPr>
        <p:sp>
          <p:nvSpPr>
            <p:cNvPr id="4" name="Oval 3"/>
            <p:cNvSpPr/>
            <p:nvPr/>
          </p:nvSpPr>
          <p:spPr>
            <a:xfrm>
              <a:off x="0" y="0"/>
              <a:ext cx="7051675" cy="65214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5" name="Picture 4"/>
            <p:cNvPicPr/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9759">
              <a:off x="586105" y="608965"/>
              <a:ext cx="5939789" cy="5082540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3799500586"/>
                </p:ext>
              </p:extLst>
            </p:nvPr>
          </p:nvGraphicFramePr>
          <p:xfrm>
            <a:off x="1295185" y="1590426"/>
            <a:ext cx="4648415" cy="31377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3" name="Text Box 3"/>
          <p:cNvSpPr txBox="1"/>
          <p:nvPr/>
        </p:nvSpPr>
        <p:spPr>
          <a:xfrm>
            <a:off x="5877243" y="3090545"/>
            <a:ext cx="3180715" cy="38290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solidFill>
                  <a:srgbClr val="7F7F7F"/>
                </a:solidFill>
                <a:effectLst/>
                <a:latin typeface="Arial Narrow"/>
                <a:ea typeface="ＭＳ 明朝"/>
                <a:cs typeface="Times New Roman"/>
              </a:rPr>
              <a:t>Windows of Common Practice</a:t>
            </a:r>
            <a:endParaRPr lang="en-US" sz="120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7" name="Connector 6"/>
          <p:cNvSpPr/>
          <p:nvPr/>
        </p:nvSpPr>
        <p:spPr>
          <a:xfrm>
            <a:off x="251795" y="454025"/>
            <a:ext cx="6699943" cy="594995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5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4" y="4793684"/>
            <a:ext cx="8823782" cy="1783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4" y="2480962"/>
            <a:ext cx="8823782" cy="1931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5396" y="646208"/>
            <a:ext cx="5173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Simple - Complex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386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90" y="497320"/>
            <a:ext cx="8604829" cy="3017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90" y="3941538"/>
            <a:ext cx="3973987" cy="2843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324" y="3941538"/>
            <a:ext cx="3930195" cy="28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1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Works Best?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Discussion/Discourse	</a:t>
            </a:r>
            <a:r>
              <a:rPr lang="en-US" dirty="0" smtClean="0"/>
              <a:t>		.88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Questioning	</a:t>
            </a:r>
            <a:r>
              <a:rPr lang="en-US" dirty="0" smtClean="0"/>
              <a:t>				.46+</a:t>
            </a:r>
          </a:p>
          <a:p>
            <a:pPr marL="0" indent="0">
              <a:buNone/>
            </a:pPr>
            <a:r>
              <a:rPr lang="en-US" dirty="0" smtClean="0"/>
              <a:t>Productive Struggle				.64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Cognitive Demand</a:t>
            </a:r>
            <a:r>
              <a:rPr lang="en-US" dirty="0" smtClean="0"/>
              <a:t>				.60</a:t>
            </a:r>
          </a:p>
          <a:p>
            <a:pPr marL="0" indent="0">
              <a:buNone/>
            </a:pPr>
            <a:r>
              <a:rPr lang="en-US" dirty="0" smtClean="0"/>
              <a:t>Assessment Capable Learner    1.44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Formative Assessment</a:t>
            </a:r>
            <a:r>
              <a:rPr lang="en-US" dirty="0" smtClean="0"/>
              <a:t>			.70</a:t>
            </a:r>
          </a:p>
          <a:p>
            <a:pPr marL="0" indent="0">
              <a:buNone/>
            </a:pPr>
            <a:r>
              <a:rPr lang="en-US" dirty="0" smtClean="0"/>
              <a:t>Feedback						.73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Teacher Clarity</a:t>
            </a:r>
            <a:r>
              <a:rPr lang="en-US" dirty="0" smtClean="0"/>
              <a:t>					.75</a:t>
            </a:r>
          </a:p>
          <a:p>
            <a:pPr marL="0" indent="0">
              <a:buNone/>
            </a:pPr>
            <a:r>
              <a:rPr lang="en-US" dirty="0" smtClean="0"/>
              <a:t>Micro Teaching					.88</a:t>
            </a:r>
          </a:p>
          <a:p>
            <a:pPr marL="0" indent="0">
              <a:buNone/>
            </a:pPr>
            <a:r>
              <a:rPr lang="en-US" dirty="0" smtClean="0"/>
              <a:t>Data Teams						.90</a:t>
            </a:r>
          </a:p>
          <a:p>
            <a:pPr marL="0" indent="0">
              <a:buNone/>
            </a:pPr>
            <a:r>
              <a:rPr lang="en-US" dirty="0" smtClean="0"/>
              <a:t>Writing 							.82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Comprehension Strategies</a:t>
            </a:r>
            <a:r>
              <a:rPr lang="en-US" dirty="0" smtClean="0"/>
              <a:t>		.72</a:t>
            </a:r>
          </a:p>
          <a:p>
            <a:pPr marL="0" indent="0">
              <a:buNone/>
            </a:pPr>
            <a:r>
              <a:rPr lang="en-US" dirty="0" smtClean="0"/>
              <a:t>Student Self Efficacy			.80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39" y="1580308"/>
            <a:ext cx="3863591" cy="43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819" y="852368"/>
            <a:ext cx="45075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Graduate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24" y="347096"/>
            <a:ext cx="4001067" cy="256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8324" y="2044005"/>
            <a:ext cx="3065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Outcomes</a:t>
            </a:r>
            <a:endParaRPr lang="en-US" sz="54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54814"/>
              </p:ext>
            </p:extLst>
          </p:nvPr>
        </p:nvGraphicFramePr>
        <p:xfrm>
          <a:off x="175819" y="2222591"/>
          <a:ext cx="8757440" cy="428079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757440"/>
              </a:tblGrid>
              <a:tr h="717628">
                <a:tc>
                  <a:txBody>
                    <a:bodyPr/>
                    <a:lstStyle/>
                    <a:p>
                      <a:r>
                        <a:rPr lang="en-US" b="0" dirty="0" smtClean="0"/>
                        <a:t>Ask thought provoking questions as a means of </a:t>
                      </a:r>
                    </a:p>
                    <a:p>
                      <a:r>
                        <a:rPr lang="en-US" b="0" dirty="0" smtClean="0"/>
                        <a:t>understanding a problem or concept.</a:t>
                      </a:r>
                      <a:endParaRPr lang="en-US" b="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4831">
                <a:tc>
                  <a:txBody>
                    <a:bodyPr/>
                    <a:lstStyle/>
                    <a:p>
                      <a:r>
                        <a:rPr lang="en-US" dirty="0" smtClean="0"/>
                        <a:t>Engage</a:t>
                      </a:r>
                      <a:r>
                        <a:rPr lang="en-US" baseline="0" dirty="0" smtClean="0"/>
                        <a:t> in dialogue/discussion while working with others to identify and solve problems.</a:t>
                      </a:r>
                      <a:endParaRPr lang="en-US" dirty="0"/>
                    </a:p>
                  </a:txBody>
                  <a:tcPr/>
                </a:tc>
              </a:tr>
              <a:tr h="717628">
                <a:tc>
                  <a:txBody>
                    <a:bodyPr/>
                    <a:lstStyle/>
                    <a:p>
                      <a:r>
                        <a:rPr lang="en-US" dirty="0" smtClean="0"/>
                        <a:t>Persevere through challenging problems and situations by using various strategies and techniques.</a:t>
                      </a:r>
                      <a:endParaRPr lang="en-US" dirty="0"/>
                    </a:p>
                  </a:txBody>
                  <a:tcPr/>
                </a:tc>
              </a:tr>
              <a:tr h="415769">
                <a:tc>
                  <a:txBody>
                    <a:bodyPr/>
                    <a:lstStyle/>
                    <a:p>
                      <a:r>
                        <a:rPr lang="en-US" dirty="0" smtClean="0"/>
                        <a:t>Are aware of how they learn best and use that knowledge to pursue personal success.</a:t>
                      </a:r>
                      <a:endParaRPr lang="en-US" dirty="0"/>
                    </a:p>
                  </a:txBody>
                  <a:tcPr/>
                </a:tc>
              </a:tr>
              <a:tr h="415769"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what must be done to complete a task/job successfully.</a:t>
                      </a:r>
                      <a:endParaRPr lang="en-US" dirty="0"/>
                    </a:p>
                  </a:txBody>
                  <a:tcPr/>
                </a:tc>
              </a:tr>
              <a:tr h="415769">
                <a:tc>
                  <a:txBody>
                    <a:bodyPr/>
                    <a:lstStyle/>
                    <a:p>
                      <a:r>
                        <a:rPr lang="en-US" dirty="0" smtClean="0"/>
                        <a:t>Make sense of a variety of complex media.</a:t>
                      </a:r>
                      <a:endParaRPr lang="en-US" dirty="0"/>
                    </a:p>
                  </a:txBody>
                  <a:tcPr/>
                </a:tc>
              </a:tr>
              <a:tr h="415769">
                <a:tc>
                  <a:txBody>
                    <a:bodyPr/>
                    <a:lstStyle/>
                    <a:p>
                      <a:r>
                        <a:rPr lang="en-US" dirty="0" smtClean="0"/>
                        <a:t>Prioritize information and make inferences that lead to new understandings.</a:t>
                      </a:r>
                      <a:endParaRPr lang="en-US" dirty="0"/>
                    </a:p>
                  </a:txBody>
                  <a:tcPr/>
                </a:tc>
              </a:tr>
              <a:tr h="717628">
                <a:tc>
                  <a:txBody>
                    <a:bodyPr/>
                    <a:lstStyle/>
                    <a:p>
                      <a:r>
                        <a:rPr lang="en-US" dirty="0" smtClean="0"/>
                        <a:t>Display</a:t>
                      </a:r>
                      <a:r>
                        <a:rPr lang="en-US" baseline="0" dirty="0" smtClean="0"/>
                        <a:t> confidence in their ability and are not afraid of mistakes or struggle in a quest for improvement.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75819" y="2222591"/>
            <a:ext cx="477250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6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993575"/>
              </p:ext>
            </p:extLst>
          </p:nvPr>
        </p:nvGraphicFramePr>
        <p:xfrm>
          <a:off x="112214" y="2113681"/>
          <a:ext cx="8944205" cy="452852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98352"/>
                <a:gridCol w="2517953"/>
                <a:gridCol w="1324662"/>
                <a:gridCol w="766333"/>
                <a:gridCol w="361272"/>
                <a:gridCol w="580224"/>
                <a:gridCol w="1795409"/>
              </a:tblGrid>
              <a:tr h="557042">
                <a:tc gridSpan="7">
                  <a:txBody>
                    <a:bodyPr/>
                    <a:lstStyle/>
                    <a:p>
                      <a:r>
                        <a:rPr lang="en-US" dirty="0" smtClean="0"/>
                        <a:t>Student Ownership &amp; Independence</a:t>
                      </a:r>
                      <a:endParaRPr lang="en-US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112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Danielson Framework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Effect Measure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718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Goa</a:t>
                      </a:r>
                      <a:r>
                        <a:rPr lang="en-US" sz="3200" dirty="0" smtClean="0"/>
                        <a:t>l</a:t>
                      </a:r>
                      <a:endParaRPr lang="en-US" sz="3200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Teacher/Student Moves</a:t>
                      </a:r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Research</a:t>
                      </a:r>
                      <a:endParaRPr lang="en-US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Impact</a:t>
                      </a:r>
                      <a:endParaRPr lang="en-US" sz="2800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960232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Engaging questions are posed by the teacher and students in</a:t>
                      </a:r>
                      <a:r>
                        <a:rPr lang="en-US" baseline="0" dirty="0" smtClean="0"/>
                        <a:t> 80% of classrooms on a given day.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3B Teacher uses a variety or series of questions/prompts to challenge students cognitively...</a:t>
                      </a:r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Questioning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Discourse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.46+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.88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Ask</a:t>
                      </a:r>
                    </a:p>
                    <a:p>
                      <a:r>
                        <a:rPr lang="en-US" dirty="0" smtClean="0"/>
                        <a:t>thought provoking</a:t>
                      </a:r>
                      <a:r>
                        <a:rPr lang="en-US" baseline="0" dirty="0" smtClean="0"/>
                        <a:t> questions as a means of understanding a concept or problem.</a:t>
                      </a:r>
                      <a:endParaRPr lang="en-US" dirty="0"/>
                    </a:p>
                  </a:txBody>
                  <a:tcPr/>
                </a:tc>
              </a:tr>
              <a:tr h="927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3B Students formulate</a:t>
                      </a:r>
                      <a:r>
                        <a:rPr lang="en-US" sz="1400" baseline="0" dirty="0" smtClean="0"/>
                        <a:t> questions, initiate topics, make contributions.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1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3B Students initiate higher-order</a:t>
                      </a:r>
                      <a:r>
                        <a:rPr lang="en-US" sz="1400" baseline="0" dirty="0" smtClean="0"/>
                        <a:t> questions.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684" y="3340007"/>
            <a:ext cx="364958" cy="387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5807912" y="4921158"/>
            <a:ext cx="2355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Implementation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4" y="405102"/>
            <a:ext cx="8517249" cy="15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7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Triangular Measures of Progress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80691" y="1642696"/>
            <a:ext cx="2730301" cy="2485179"/>
          </a:xfrm>
          <a:prstGeom prst="ellipse">
            <a:avLst/>
          </a:prstGeom>
          <a:solidFill>
            <a:srgbClr val="0000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Quantitative Data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STAR Results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Quarterly Results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Effect Size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KPREP/EOC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97550" y="4127875"/>
            <a:ext cx="2696266" cy="2396619"/>
          </a:xfrm>
          <a:prstGeom prst="ellipse">
            <a:avLst/>
          </a:prstGeom>
          <a:solidFill>
            <a:srgbClr val="0000FF"/>
          </a:solidFill>
          <a:ln>
            <a:solidFill>
              <a:srgbClr val="163E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District Level Rounds Team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Collect data 3x year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During class visits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24600" y="1642696"/>
            <a:ext cx="2805431" cy="2485179"/>
          </a:xfrm>
          <a:prstGeom prst="ellipse">
            <a:avLst/>
          </a:prstGeom>
          <a:solidFill>
            <a:srgbClr val="0000FF"/>
          </a:solidFill>
          <a:ln>
            <a:solidFill>
              <a:srgbClr val="163E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School Level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Observation Data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Peer Observation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Questionnaire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3670417" y="2970975"/>
            <a:ext cx="1747818" cy="431082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 rot="2442834">
            <a:off x="2695736" y="4134399"/>
            <a:ext cx="790800" cy="431082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7694282">
            <a:off x="5658694" y="4058742"/>
            <a:ext cx="709595" cy="431082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2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1" y="240873"/>
            <a:ext cx="8709476" cy="6306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0223" y="5102334"/>
            <a:ext cx="4283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Questionnaire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05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451" y="923207"/>
            <a:ext cx="72863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Yesterday’s Job Expectation: </a:t>
            </a:r>
          </a:p>
          <a:p>
            <a:pPr algn="ctr"/>
            <a:endParaRPr lang="en-US" sz="48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6590" y="5722577"/>
            <a:ext cx="5982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https://www.youtube.com/watch?v=HnbNcQlzV-</a:t>
            </a:r>
            <a:r>
              <a:rPr lang="en-US" dirty="0" smtClean="0">
                <a:hlinkClick r:id="rId2"/>
              </a:rPr>
              <a:t>4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206" y="1915178"/>
            <a:ext cx="4532314" cy="34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88906"/>
              </p:ext>
            </p:extLst>
          </p:nvPr>
        </p:nvGraphicFramePr>
        <p:xfrm>
          <a:off x="87579" y="1369168"/>
          <a:ext cx="8944206" cy="502488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56035"/>
                <a:gridCol w="1707829"/>
                <a:gridCol w="919600"/>
                <a:gridCol w="1040024"/>
                <a:gridCol w="996234"/>
                <a:gridCol w="1248029"/>
                <a:gridCol w="1576455"/>
              </a:tblGrid>
              <a:tr h="675765">
                <a:tc gridSpan="7">
                  <a:txBody>
                    <a:bodyPr/>
                    <a:lstStyle/>
                    <a:p>
                      <a:r>
                        <a:rPr lang="en-US" dirty="0" smtClean="0"/>
                        <a:t>Student Ownership &amp; Independence</a:t>
                      </a:r>
                      <a:endParaRPr lang="en-US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6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Danielson Framework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Training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Monitoring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Impact/</a:t>
                      </a:r>
                    </a:p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/>
                </a:tc>
              </a:tr>
              <a:tr h="1405096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Engaging questions are posed by the teacher and students in</a:t>
                      </a:r>
                      <a:r>
                        <a:rPr lang="en-US" baseline="0" dirty="0" smtClean="0"/>
                        <a:t> 80% of classrooms on a given day.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3B Teacher uses a variety or series of questions/prompts to challenge students cognitively...</a:t>
                      </a:r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Ask</a:t>
                      </a:r>
                    </a:p>
                    <a:p>
                      <a:r>
                        <a:rPr lang="en-US" dirty="0" smtClean="0"/>
                        <a:t>thought provoking</a:t>
                      </a:r>
                      <a:r>
                        <a:rPr lang="en-US" baseline="0" dirty="0" smtClean="0"/>
                        <a:t> questions as a means of understanding a concept or problem.</a:t>
                      </a:r>
                      <a:endParaRPr lang="en-US" dirty="0"/>
                    </a:p>
                  </a:txBody>
                  <a:tcPr/>
                </a:tc>
              </a:tr>
              <a:tr h="1146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3B Students formulate</a:t>
                      </a:r>
                      <a:r>
                        <a:rPr lang="en-US" sz="1400" baseline="0" dirty="0" smtClean="0"/>
                        <a:t> questions, initiate topics, make contributions.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1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3B Students initiate higher-order</a:t>
                      </a:r>
                      <a:r>
                        <a:rPr lang="en-US" sz="1400" baseline="0" dirty="0" smtClean="0"/>
                        <a:t> questions.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 rot="20073355">
            <a:off x="2947956" y="3860388"/>
            <a:ext cx="49778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Strategic Map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579" y="147971"/>
            <a:ext cx="8833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Static to Learning Organization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12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08504"/>
              </p:ext>
            </p:extLst>
          </p:nvPr>
        </p:nvGraphicFramePr>
        <p:xfrm>
          <a:off x="120420" y="285606"/>
          <a:ext cx="8790942" cy="609267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55206"/>
                <a:gridCol w="2765051"/>
                <a:gridCol w="1583595"/>
                <a:gridCol w="806544"/>
                <a:gridCol w="1880546"/>
              </a:tblGrid>
              <a:tr h="546639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Collaborative Professional Learning</a:t>
                      </a:r>
                      <a:endParaRPr lang="en-US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10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Danielson Framework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Effect Measure</a:t>
                      </a:r>
                      <a:endParaRPr lang="en-US" dirty="0"/>
                    </a:p>
                  </a:txBody>
                  <a:tcPr/>
                </a:tc>
              </a:tr>
              <a:tr h="7173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Goa</a:t>
                      </a:r>
                      <a:r>
                        <a:rPr lang="en-US" sz="3200" dirty="0" smtClean="0"/>
                        <a:t>l</a:t>
                      </a:r>
                      <a:endParaRPr lang="en-US" sz="3200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Teacher/Student Moves</a:t>
                      </a:r>
                    </a:p>
                  </a:txBody>
                  <a:tcPr anchor="ctr">
                    <a:cell3D prstMaterial="dkEdge">
                      <a:bevel prst="angle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Research</a:t>
                      </a:r>
                      <a:endParaRPr lang="en-US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Impact</a:t>
                      </a:r>
                      <a:endParaRPr lang="en-US" sz="2800" dirty="0"/>
                    </a:p>
                  </a:txBody>
                  <a:tcPr>
                    <a:cell3D prstMaterial="dkEdge">
                      <a:bevel prst="angle"/>
                      <a:lightRig rig="flood" dir="t"/>
                    </a:cell3D>
                    <a:solidFill>
                      <a:srgbClr val="0000FF"/>
                    </a:solidFill>
                  </a:tcPr>
                </a:tc>
              </a:tr>
              <a:tr h="966849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All teachers participate in collaborative planning, observing, and analyzing instructional practices using Lesson Study protocol.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4D Teacher actively participates and or takes a leadership role</a:t>
                      </a:r>
                      <a:r>
                        <a:rPr lang="en-US" sz="1400" baseline="0" dirty="0" smtClean="0"/>
                        <a:t> in promoting a culture of professional inquiry.</a:t>
                      </a:r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Collaborative Lesson Study</a:t>
                      </a:r>
                    </a:p>
                    <a:p>
                      <a:r>
                        <a:rPr lang="en-US" dirty="0" smtClean="0"/>
                        <a:t>(Micro</a:t>
                      </a:r>
                      <a:r>
                        <a:rPr lang="en-US" baseline="0" dirty="0" smtClean="0"/>
                        <a:t>-teaching)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.88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Ask</a:t>
                      </a:r>
                    </a:p>
                    <a:p>
                      <a:r>
                        <a:rPr lang="en-US" dirty="0" smtClean="0"/>
                        <a:t>thought provoking</a:t>
                      </a:r>
                      <a:r>
                        <a:rPr lang="en-US" baseline="0" dirty="0" smtClean="0"/>
                        <a:t> questions as a means of understanding a concept or problem.</a:t>
                      </a:r>
                      <a:endParaRPr lang="en-US" dirty="0"/>
                    </a:p>
                  </a:txBody>
                  <a:tcPr/>
                </a:tc>
              </a:tr>
              <a:tr h="761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4D Teacher makes a systematic effort to conduct action research.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6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4D Teacher welcomes</a:t>
                      </a:r>
                      <a:r>
                        <a:rPr lang="en-US" sz="1400" baseline="0" dirty="0" smtClean="0"/>
                        <a:t> colleagues and supervisors into the classroom for the purpose of gaining insight from their feedback.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6113">
                <a:tc>
                  <a:txBody>
                    <a:bodyPr/>
                    <a:lstStyle/>
                    <a:p>
                      <a:r>
                        <a:rPr lang="en-US" dirty="0" smtClean="0"/>
                        <a:t>Use data to collaboratively make instructional decisions.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...includes teacher</a:t>
                      </a:r>
                      <a:r>
                        <a:rPr lang="en-US" sz="1400" baseline="0" dirty="0" smtClean="0"/>
                        <a:t> as well as student use of assessment. </a:t>
                      </a:r>
                    </a:p>
                    <a:p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..teacher intends to use assessment results to plan future instruction.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Formative</a:t>
                      </a:r>
                      <a:r>
                        <a:rPr lang="en-US" baseline="0" dirty="0" smtClean="0"/>
                        <a:t> Evaluation</a:t>
                      </a:r>
                    </a:p>
                    <a:p>
                      <a:r>
                        <a:rPr lang="en-US" baseline="0" dirty="0" smtClean="0"/>
                        <a:t>(Data Teams)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rot="19874608">
            <a:off x="4219170" y="3368960"/>
            <a:ext cx="3075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Efficacy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51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1138" y="1658383"/>
            <a:ext cx="6723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Doing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Metacognition (Thinking)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133383" y="2745943"/>
            <a:ext cx="8879245" cy="3965617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rgbClr val="FFFFFF"/>
                </a:solidFill>
              </a:rPr>
              <a:t>Use Schema </a:t>
            </a:r>
            <a:r>
              <a:rPr lang="en-US" sz="3000" dirty="0" smtClean="0">
                <a:solidFill>
                  <a:srgbClr val="FFFFFF"/>
                </a:solidFill>
              </a:rPr>
              <a:t>to make sense of information</a:t>
            </a:r>
          </a:p>
          <a:p>
            <a:r>
              <a:rPr lang="en-US" sz="3000" u="sng" dirty="0" smtClean="0">
                <a:solidFill>
                  <a:srgbClr val="FFFFFF"/>
                </a:solidFill>
              </a:rPr>
              <a:t>Determine Importance </a:t>
            </a:r>
            <a:r>
              <a:rPr lang="en-US" sz="3000" dirty="0" smtClean="0">
                <a:solidFill>
                  <a:srgbClr val="FFFFFF"/>
                </a:solidFill>
              </a:rPr>
              <a:t>to prioritize</a:t>
            </a:r>
          </a:p>
          <a:p>
            <a:r>
              <a:rPr lang="en-US" sz="3000" u="sng" dirty="0" smtClean="0">
                <a:solidFill>
                  <a:srgbClr val="FFFFFF"/>
                </a:solidFill>
              </a:rPr>
              <a:t>Synthesize Information </a:t>
            </a:r>
            <a:r>
              <a:rPr lang="en-US" sz="3000" dirty="0" smtClean="0">
                <a:solidFill>
                  <a:srgbClr val="FFFFFF"/>
                </a:solidFill>
              </a:rPr>
              <a:t>to combine several view points</a:t>
            </a:r>
          </a:p>
          <a:p>
            <a:r>
              <a:rPr lang="en-US" sz="3000" u="sng" dirty="0" smtClean="0">
                <a:solidFill>
                  <a:srgbClr val="FFFFFF"/>
                </a:solidFill>
              </a:rPr>
              <a:t>Visualize</a:t>
            </a:r>
            <a:r>
              <a:rPr lang="en-US" sz="3000" dirty="0" smtClean="0">
                <a:solidFill>
                  <a:srgbClr val="FFFFFF"/>
                </a:solidFill>
              </a:rPr>
              <a:t> to see what could be</a:t>
            </a:r>
          </a:p>
          <a:p>
            <a:r>
              <a:rPr lang="en-US" sz="3000" u="sng" dirty="0" smtClean="0">
                <a:solidFill>
                  <a:srgbClr val="FFFFFF"/>
                </a:solidFill>
              </a:rPr>
              <a:t>Ask Questions </a:t>
            </a:r>
            <a:r>
              <a:rPr lang="en-US" sz="3000" dirty="0" smtClean="0">
                <a:solidFill>
                  <a:srgbClr val="FFFFFF"/>
                </a:solidFill>
              </a:rPr>
              <a:t>to push thinking</a:t>
            </a:r>
          </a:p>
          <a:p>
            <a:r>
              <a:rPr lang="en-US" sz="3000" u="sng" dirty="0" smtClean="0">
                <a:solidFill>
                  <a:srgbClr val="FFFFFF"/>
                </a:solidFill>
              </a:rPr>
              <a:t>Make Inferences </a:t>
            </a:r>
            <a:r>
              <a:rPr lang="en-US" sz="3000" dirty="0" smtClean="0">
                <a:solidFill>
                  <a:srgbClr val="FFFFFF"/>
                </a:solidFill>
              </a:rPr>
              <a:t>to draw conclusions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00" y="353711"/>
            <a:ext cx="5714658" cy="1656486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2545320" y="2097787"/>
            <a:ext cx="1018129" cy="40510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364348161"/>
              </p:ext>
            </p:extLst>
          </p:nvPr>
        </p:nvGraphicFramePr>
        <p:xfrm>
          <a:off x="394114" y="980949"/>
          <a:ext cx="779470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5" name="Howard Thinking Strategies cop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47120" y="1388812"/>
            <a:ext cx="616478" cy="616478"/>
          </a:xfrm>
          <a:prstGeom prst="rect">
            <a:avLst/>
          </a:prstGeom>
        </p:spPr>
      </p:pic>
      <p:pic>
        <p:nvPicPr>
          <p:cNvPr id="16" name="York, Rita(Quote) cop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35941" y="4054067"/>
            <a:ext cx="660273" cy="660273"/>
          </a:xfrm>
          <a:prstGeom prst="rect">
            <a:avLst/>
          </a:prstGeom>
        </p:spPr>
      </p:pic>
      <p:pic>
        <p:nvPicPr>
          <p:cNvPr id="17" name="Jackson Thinking Strstegies copy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76456" y="2708130"/>
            <a:ext cx="671222" cy="671222"/>
          </a:xfrm>
          <a:prstGeom prst="rect">
            <a:avLst/>
          </a:prstGeom>
        </p:spPr>
      </p:pic>
      <p:pic>
        <p:nvPicPr>
          <p:cNvPr id="18" name="Craft Thinking Strategies copy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82511" y="4054067"/>
            <a:ext cx="715017" cy="715017"/>
          </a:xfrm>
          <a:prstGeom prst="rect">
            <a:avLst/>
          </a:prstGeom>
        </p:spPr>
      </p:pic>
      <p:pic>
        <p:nvPicPr>
          <p:cNvPr id="19" name="Stephens, Melissa(Quote) copy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48920" y="2664335"/>
            <a:ext cx="715017" cy="7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4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4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83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68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9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qualities of a good learner and successful student?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asked Kids…</a:t>
            </a:r>
            <a:endParaRPr lang="en-US" dirty="0"/>
          </a:p>
        </p:txBody>
      </p:sp>
      <p:pic>
        <p:nvPicPr>
          <p:cNvPr id="4" name="Picture 3" descr="C4L Logo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9414" l="28829" r="75676">
                        <a14:foregroundMark x1="47297" y1="88086" x2="47297" y2="88086"/>
                        <a14:backgroundMark x1="74099" y1="37695" x2="74099" y2="37695"/>
                        <a14:backgroundMark x1="73423" y1="28711" x2="73423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48" y="-123091"/>
            <a:ext cx="3928352" cy="45299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984" y="777895"/>
            <a:ext cx="64069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Success at school and work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78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urnal 0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18" y="974435"/>
            <a:ext cx="8661807" cy="4857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54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089" y="245999"/>
            <a:ext cx="85038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Qualities of Good Learners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2" y="1261662"/>
            <a:ext cx="3003242" cy="5059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73" y="1298911"/>
            <a:ext cx="2465964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266" y="1298911"/>
            <a:ext cx="3092558" cy="328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174" y="4839271"/>
            <a:ext cx="3721100" cy="187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2507" y="3782897"/>
            <a:ext cx="2578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Workers</a:t>
            </a:r>
            <a:endParaRPr lang="en-US" sz="5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4L Logo.tiff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9414" l="28829" r="75676">
                        <a14:foregroundMark x1="47297" y1="88086" x2="47297" y2="88086"/>
                        <a14:backgroundMark x1="74099" y1="37695" x2="74099" y2="37695"/>
                        <a14:backgroundMark x1="73423" y1="28711" x2="73423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20" y="4876147"/>
            <a:ext cx="1508345" cy="17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9" y="1707978"/>
            <a:ext cx="8911364" cy="469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3" y="1245734"/>
            <a:ext cx="8538544" cy="51172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1845" y="322404"/>
            <a:ext cx="6757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Student Self-Awareness Tool</a:t>
            </a:r>
            <a:endParaRPr lang="en-US" sz="4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826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7336" y="3514770"/>
            <a:ext cx="73746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Patriots</a:t>
            </a:r>
            <a:r>
              <a:rPr lang="en-US" sz="80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</a:t>
            </a:r>
          </a:p>
          <a:p>
            <a:pPr algn="ctr"/>
            <a:r>
              <a:rPr lang="en-US" sz="80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Certified For </a:t>
            </a:r>
            <a:r>
              <a:rPr lang="en-US" sz="80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LIFE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1" y="459845"/>
            <a:ext cx="1859098" cy="454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4L Logo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9414" l="28829" r="75676">
                        <a14:foregroundMark x1="47297" y1="88086" x2="47297" y2="88086"/>
                        <a14:backgroundMark x1="74099" y1="37695" x2="74099" y2="37695"/>
                        <a14:backgroundMark x1="73423" y1="28711" x2="73423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47" y="-215547"/>
            <a:ext cx="1658581" cy="1912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4806" y="717515"/>
            <a:ext cx="1357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hlinkClick r:id="rId5"/>
              </a:rPr>
              <a:t>www.allen.kyschools.us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5407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563" y="1544002"/>
            <a:ext cx="63368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Today’s Job Expectation: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3563" y="6116732"/>
            <a:ext cx="645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1cYzkyXp0jg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61" y="2818047"/>
            <a:ext cx="4834439" cy="27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9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7" y="426921"/>
            <a:ext cx="8112187" cy="619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961" y="2113459"/>
            <a:ext cx="253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Core Classroom &amp;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Intervention classroom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961" y="930116"/>
            <a:ext cx="253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Intervention classroom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0444" y="1787924"/>
            <a:ext cx="243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House to House</a:t>
            </a:r>
          </a:p>
        </p:txBody>
      </p:sp>
      <p:cxnSp>
        <p:nvCxnSpPr>
          <p:cNvPr id="7" name="Elbow Connector 6"/>
          <p:cNvCxnSpPr/>
          <p:nvPr/>
        </p:nvCxnSpPr>
        <p:spPr>
          <a:xfrm rot="16200000" flipH="1">
            <a:off x="7100252" y="1659858"/>
            <a:ext cx="639875" cy="354920"/>
          </a:xfrm>
          <a:prstGeom prst="bentConnector3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779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Reading Novice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Math Novice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80866297"/>
              </p:ext>
            </p:extLst>
          </p:nvPr>
        </p:nvGraphicFramePr>
        <p:xfrm>
          <a:off x="361271" y="2174875"/>
          <a:ext cx="4136117" cy="414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31939107"/>
              </p:ext>
            </p:extLst>
          </p:nvPr>
        </p:nvGraphicFramePr>
        <p:xfrm>
          <a:off x="4497389" y="2174875"/>
          <a:ext cx="4189412" cy="414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0394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Reading Combined P&amp;D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Math Combined P&amp;D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35786850"/>
              </p:ext>
            </p:extLst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45311236"/>
              </p:ext>
            </p:extLst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2530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Novice 2012-2015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99711162"/>
              </p:ext>
            </p:extLst>
          </p:nvPr>
        </p:nvGraphicFramePr>
        <p:xfrm>
          <a:off x="194235" y="2174875"/>
          <a:ext cx="8949765" cy="412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0236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Novice 2012-2015</a:t>
            </a:r>
            <a:endParaRPr lang="en-US" dirty="0"/>
          </a:p>
        </p:txBody>
      </p:sp>
      <p:graphicFrame>
        <p:nvGraphicFramePr>
          <p:cNvPr id="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434889"/>
              </p:ext>
            </p:extLst>
          </p:nvPr>
        </p:nvGraphicFramePr>
        <p:xfrm>
          <a:off x="268941" y="2174874"/>
          <a:ext cx="8664317" cy="412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2321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2324100"/>
            <a:ext cx="3683000" cy="220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28188" y="1073208"/>
            <a:ext cx="2446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Thanks!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2867" y="4865759"/>
            <a:ext cx="6864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Randall Jackson – Superintendent – Allen County Schools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Rick Fisher – Director of Instruction – Allen County Schools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993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0" t="4029" r="5360"/>
          <a:stretch/>
        </p:blipFill>
        <p:spPr>
          <a:xfrm>
            <a:off x="1852686" y="163113"/>
            <a:ext cx="5383279" cy="65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6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09" y="1882803"/>
            <a:ext cx="3165736" cy="316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73" y="1811319"/>
            <a:ext cx="3237220" cy="32372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357153" y="1007081"/>
            <a:ext cx="43790" cy="48164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16730" y="545416"/>
            <a:ext cx="1981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9880" y="545416"/>
            <a:ext cx="1909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Effort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3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66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3333" y="1285810"/>
            <a:ext cx="595550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  <a:p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Ten</a:t>
            </a:r>
          </a:p>
          <a:p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Moves to 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Transform 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Student 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Preparation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6889" l="1778" r="98667">
                        <a14:foregroundMark x1="29333" y1="83556" x2="29333" y2="83556"/>
                        <a14:foregroundMark x1="40889" y1="93778" x2="40889" y2="93778"/>
                        <a14:foregroundMark x1="38667" y1="87556" x2="38667" y2="87556"/>
                        <a14:foregroundMark x1="25333" y1="88000" x2="25333" y2="88000"/>
                        <a14:foregroundMark x1="31111" y1="89333" x2="31111" y2="89333"/>
                        <a14:foregroundMark x1="34222" y1="91556" x2="34222" y2="91556"/>
                        <a14:backgroundMark x1="57333" y1="56444" x2="57333" y2="56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86492">
            <a:off x="-176373" y="1175769"/>
            <a:ext cx="5229776" cy="52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61" y="4149562"/>
            <a:ext cx="2330329" cy="2397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94" y="579381"/>
            <a:ext cx="2487163" cy="1998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161" y="579381"/>
            <a:ext cx="62319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Static </a:t>
            </a:r>
            <a:r>
              <a:rPr lang="en-US" sz="2800" dirty="0"/>
              <a:t>to Learning Organization</a:t>
            </a:r>
            <a:br>
              <a:rPr lang="en-US" sz="2800" dirty="0"/>
            </a:br>
            <a:r>
              <a:rPr lang="en-US" sz="2800" dirty="0"/>
              <a:t>Scattered to Focused Priorities                                            Independent to Collaborative Thinking </a:t>
            </a:r>
            <a:br>
              <a:rPr lang="en-US" sz="2800" dirty="0"/>
            </a:br>
            <a:r>
              <a:rPr lang="en-US" sz="2800" dirty="0"/>
              <a:t>Linear to Triangular Measures of Progress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0220" y="3874450"/>
            <a:ext cx="62640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Data </a:t>
            </a:r>
            <a:r>
              <a:rPr lang="en-US" sz="2800" dirty="0"/>
              <a:t>with Outcomes</a:t>
            </a:r>
            <a:br>
              <a:rPr lang="en-US" sz="2800" dirty="0"/>
            </a:br>
            <a:r>
              <a:rPr lang="en-US" sz="2800" dirty="0"/>
              <a:t>Knowledge with Understanding (transfer)                               Listening with Talking</a:t>
            </a:r>
            <a:br>
              <a:rPr lang="en-US" sz="2800" dirty="0"/>
            </a:br>
            <a:r>
              <a:rPr lang="en-US" sz="2800" dirty="0"/>
              <a:t>Doing with Metacognition (thinking)</a:t>
            </a:r>
            <a:br>
              <a:rPr lang="en-US" sz="2800" dirty="0"/>
            </a:br>
            <a:r>
              <a:rPr lang="en-US" sz="2800" dirty="0"/>
              <a:t>Simple with Complex                                                                      Success at School with Success on the Job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29330" y="2604893"/>
            <a:ext cx="15519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Shifts</a:t>
            </a:r>
            <a:endParaRPr lang="en-US" sz="48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161" y="3175126"/>
            <a:ext cx="23811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Balances</a:t>
            </a:r>
            <a:endParaRPr lang="en-US" sz="480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9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6509" y="2361489"/>
            <a:ext cx="64725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are the “residuals” 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that we want kids to be left with? </a:t>
            </a:r>
          </a:p>
          <a:p>
            <a:pPr algn="ctr"/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C4L Logo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9414" l="28829" r="75676">
                        <a14:foregroundMark x1="47297" y1="88086" x2="47297" y2="88086"/>
                        <a14:backgroundMark x1="74099" y1="37695" x2="74099" y2="37695"/>
                        <a14:backgroundMark x1="73423" y1="28711" x2="73423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67" y="2085509"/>
            <a:ext cx="3928352" cy="45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0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7960" y="1056333"/>
            <a:ext cx="5293910" cy="1462541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Employers want traits 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that cannot be tested…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7960" y="3109621"/>
            <a:ext cx="3093438" cy="3638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Create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Innovate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Think Analytically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Problem Solve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Communicate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Collaborate</a:t>
            </a:r>
          </a:p>
          <a:p>
            <a:pPr marL="0" indent="0">
              <a:buNone/>
            </a:pPr>
            <a:endParaRPr lang="en-US" sz="3200" dirty="0" smtClean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3733518" y="3109621"/>
            <a:ext cx="3590820" cy="3675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Work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Prioritize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Analyze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Seek Understanding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Seek Knowledge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Work Independently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870" y="354946"/>
            <a:ext cx="3660864" cy="28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56" y="1988831"/>
            <a:ext cx="6579520" cy="437836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7624" y="5321995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FF"/>
                </a:solidFill>
              </a:rPr>
              <a:t>Building Partnerships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sz="4400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577624" y="3321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Collaborative Thinking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9270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8864" y="563650"/>
            <a:ext cx="58356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do kids want?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586" y="3646504"/>
            <a:ext cx="4250414" cy="32114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996866">
            <a:off x="163544" y="4142199"/>
            <a:ext cx="38685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Employers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713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12096</TotalTime>
  <Words>892</Words>
  <Application>Microsoft Macintosh PowerPoint</Application>
  <PresentationFormat>On-screen Show (4:3)</PresentationFormat>
  <Paragraphs>203</Paragraphs>
  <Slides>38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Employers want traits  that cannot be tested… </vt:lpstr>
      <vt:lpstr>Building Partnerships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Works Best?</vt:lpstr>
      <vt:lpstr>PowerPoint Presentation</vt:lpstr>
      <vt:lpstr>PowerPoint Presentation</vt:lpstr>
      <vt:lpstr>Triangular Measures of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qualities of a good learner and successful student?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ECE</vt:lpstr>
      <vt:lpstr>ECE</vt:lpstr>
      <vt:lpstr>Reading Novice 2012-2015</vt:lpstr>
      <vt:lpstr>Math Novice 2012-2015</vt:lpstr>
      <vt:lpstr>PowerPoint Presentation</vt:lpstr>
      <vt:lpstr>PowerPoint Presentation</vt:lpstr>
      <vt:lpstr>PowerPoint Presentation</vt:lpstr>
      <vt:lpstr>PowerPoint Presentation</vt:lpstr>
    </vt:vector>
  </TitlesOfParts>
  <Company>Allen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Fisher</dc:creator>
  <cp:lastModifiedBy>Rick Fisher</cp:lastModifiedBy>
  <cp:revision>82</cp:revision>
  <cp:lastPrinted>2016-06-16T21:02:36Z</cp:lastPrinted>
  <dcterms:created xsi:type="dcterms:W3CDTF">2016-06-02T16:04:21Z</dcterms:created>
  <dcterms:modified xsi:type="dcterms:W3CDTF">2016-07-19T13:18:03Z</dcterms:modified>
</cp:coreProperties>
</file>